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8" r:id="rId4"/>
  </p:sldMasterIdLst>
  <p:notesMasterIdLst>
    <p:notesMasterId r:id="rId32"/>
  </p:notesMasterIdLst>
  <p:handoutMasterIdLst>
    <p:handoutMasterId r:id="rId33"/>
  </p:handoutMasterIdLst>
  <p:sldIdLst>
    <p:sldId id="401" r:id="rId5"/>
    <p:sldId id="400" r:id="rId6"/>
    <p:sldId id="403" r:id="rId7"/>
    <p:sldId id="435" r:id="rId8"/>
    <p:sldId id="409" r:id="rId9"/>
    <p:sldId id="410" r:id="rId10"/>
    <p:sldId id="299" r:id="rId11"/>
    <p:sldId id="306" r:id="rId12"/>
    <p:sldId id="309" r:id="rId13"/>
    <p:sldId id="412" r:id="rId14"/>
    <p:sldId id="318" r:id="rId15"/>
    <p:sldId id="319" r:id="rId16"/>
    <p:sldId id="264" r:id="rId17"/>
    <p:sldId id="415" r:id="rId18"/>
    <p:sldId id="418" r:id="rId19"/>
    <p:sldId id="394" r:id="rId20"/>
    <p:sldId id="420" r:id="rId21"/>
    <p:sldId id="425" r:id="rId22"/>
    <p:sldId id="426" r:id="rId23"/>
    <p:sldId id="421" r:id="rId24"/>
    <p:sldId id="424" r:id="rId25"/>
    <p:sldId id="429" r:id="rId26"/>
    <p:sldId id="427" r:id="rId27"/>
    <p:sldId id="320" r:id="rId28"/>
    <p:sldId id="430" r:id="rId29"/>
    <p:sldId id="406" r:id="rId30"/>
    <p:sldId id="416" r:id="rId3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ack Box" id="{E3267F38-0A77-4B26-8D8C-2F24825FDEC2}">
          <p14:sldIdLst>
            <p14:sldId id="401"/>
            <p14:sldId id="400"/>
          </p14:sldIdLst>
        </p14:section>
        <p14:section name="Core" id="{A6536C60-DCEA-4112-866D-038E45B646FC}">
          <p14:sldIdLst>
            <p14:sldId id="403"/>
            <p14:sldId id="435"/>
            <p14:sldId id="409"/>
            <p14:sldId id="410"/>
          </p14:sldIdLst>
        </p14:section>
        <p14:section name="Internal" id="{2F413E6F-FA85-4F70-A48D-69E4DFAB536E}">
          <p14:sldIdLst>
            <p14:sldId id="299"/>
            <p14:sldId id="306"/>
            <p14:sldId id="309"/>
            <p14:sldId id="412"/>
            <p14:sldId id="318"/>
            <p14:sldId id="319"/>
            <p14:sldId id="264"/>
            <p14:sldId id="415"/>
            <p14:sldId id="418"/>
          </p14:sldIdLst>
        </p14:section>
        <p14:section name="Collaborative" id="{E164F668-D175-4F51-A76D-D51585E201AB}">
          <p14:sldIdLst>
            <p14:sldId id="394"/>
            <p14:sldId id="420"/>
            <p14:sldId id="425"/>
            <p14:sldId id="426"/>
            <p14:sldId id="421"/>
            <p14:sldId id="424"/>
            <p14:sldId id="429"/>
            <p14:sldId id="427"/>
          </p14:sldIdLst>
        </p14:section>
        <p14:section name="Internal - BPMN" id="{27CDFEFA-7AB3-4F7D-B4DE-8BD530246F00}">
          <p14:sldIdLst>
            <p14:sldId id="320"/>
            <p14:sldId id="430"/>
          </p14:sldIdLst>
        </p14:section>
        <p14:section name="ABP" id="{8A7A1828-CEDF-4647-8958-E2C61891F89A}">
          <p14:sldIdLst>
            <p14:sldId id="406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E125AD-D4F1-42BC-923C-A15D02315199}" v="212" dt="2021-02-17T15:04:0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1" autoAdjust="0"/>
    <p:restoredTop sz="80454" autoAdjust="0"/>
  </p:normalViewPr>
  <p:slideViewPr>
    <p:cSldViewPr>
      <p:cViewPr varScale="1">
        <p:scale>
          <a:sx n="117" d="100"/>
          <a:sy n="117" d="100"/>
        </p:scale>
        <p:origin x="1050" y="9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39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AAFDA-71B0-4A17-ACAE-B5A06C164766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68BDB7DD-8D9C-46A3-8B06-C9F68BB3B6F1}">
      <dgm:prSet phldrT="[Text]"/>
      <dgm:spPr/>
      <dgm:t>
        <a:bodyPr/>
        <a:lstStyle/>
        <a:p>
          <a:r>
            <a:rPr lang="en-GB" dirty="0"/>
            <a:t>Duties</a:t>
          </a:r>
        </a:p>
      </dgm:t>
    </dgm:pt>
    <dgm:pt modelId="{3662ECC2-EAEE-4057-BF28-8E711B3651D1}" type="parTrans" cxnId="{7FE2DCB4-933A-48C2-ABD4-BF9EF3AD0268}">
      <dgm:prSet/>
      <dgm:spPr/>
      <dgm:t>
        <a:bodyPr/>
        <a:lstStyle/>
        <a:p>
          <a:endParaRPr lang="en-GB"/>
        </a:p>
      </dgm:t>
    </dgm:pt>
    <dgm:pt modelId="{BE5AFD45-F8DA-471E-A0A0-458AEB603551}" type="sibTrans" cxnId="{7FE2DCB4-933A-48C2-ABD4-BF9EF3AD0268}">
      <dgm:prSet/>
      <dgm:spPr/>
      <dgm:t>
        <a:bodyPr/>
        <a:lstStyle/>
        <a:p>
          <a:endParaRPr lang="en-GB"/>
        </a:p>
      </dgm:t>
    </dgm:pt>
    <dgm:pt modelId="{88E2AA65-5CB5-4D1A-9226-62A521E3DF8F}">
      <dgm:prSet phldrT="[Text]"/>
      <dgm:spPr/>
      <dgm:t>
        <a:bodyPr/>
        <a:lstStyle/>
        <a:p>
          <a:r>
            <a:rPr lang="en-GB" dirty="0"/>
            <a:t>Sequences</a:t>
          </a:r>
        </a:p>
      </dgm:t>
    </dgm:pt>
    <dgm:pt modelId="{6B02B375-407E-4A1C-BC7C-C4C994E1BCC8}" type="parTrans" cxnId="{A3BF7AD7-112A-4D9A-B9FD-62696FD55F2C}">
      <dgm:prSet/>
      <dgm:spPr/>
      <dgm:t>
        <a:bodyPr/>
        <a:lstStyle/>
        <a:p>
          <a:endParaRPr lang="en-GB"/>
        </a:p>
      </dgm:t>
    </dgm:pt>
    <dgm:pt modelId="{92801787-84BD-4C3D-BD89-C6AC687C429D}" type="sibTrans" cxnId="{A3BF7AD7-112A-4D9A-B9FD-62696FD55F2C}">
      <dgm:prSet/>
      <dgm:spPr/>
      <dgm:t>
        <a:bodyPr/>
        <a:lstStyle/>
        <a:p>
          <a:endParaRPr lang="en-GB"/>
        </a:p>
      </dgm:t>
    </dgm:pt>
    <dgm:pt modelId="{2FC4C32C-F954-4B22-9E5B-BC37602281EE}" type="pres">
      <dgm:prSet presAssocID="{347AAFDA-71B0-4A17-ACAE-B5A06C16476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9CF1CD-D515-4CE0-AD51-6BCD9F1FE423}" type="pres">
      <dgm:prSet presAssocID="{68BDB7DD-8D9C-46A3-8B06-C9F68BB3B6F1}" presName="vertOne" presStyleCnt="0"/>
      <dgm:spPr/>
    </dgm:pt>
    <dgm:pt modelId="{FCECBCA5-A43C-426C-B364-619850BBBA9F}" type="pres">
      <dgm:prSet presAssocID="{68BDB7DD-8D9C-46A3-8B06-C9F68BB3B6F1}" presName="txOne" presStyleLbl="node0" presStyleIdx="0" presStyleCnt="2">
        <dgm:presLayoutVars>
          <dgm:chPref val="3"/>
        </dgm:presLayoutVars>
      </dgm:prSet>
      <dgm:spPr/>
    </dgm:pt>
    <dgm:pt modelId="{D0051429-C97F-458D-95A1-B52BF8BCA8AF}" type="pres">
      <dgm:prSet presAssocID="{68BDB7DD-8D9C-46A3-8B06-C9F68BB3B6F1}" presName="horzOne" presStyleCnt="0"/>
      <dgm:spPr/>
    </dgm:pt>
    <dgm:pt modelId="{7C80F61E-DC3A-4C10-A8DD-79CB728CB1E9}" type="pres">
      <dgm:prSet presAssocID="{BE5AFD45-F8DA-471E-A0A0-458AEB603551}" presName="sibSpaceOne" presStyleCnt="0"/>
      <dgm:spPr/>
    </dgm:pt>
    <dgm:pt modelId="{1911498A-C212-4DD0-96B8-3544D1FCE5B9}" type="pres">
      <dgm:prSet presAssocID="{88E2AA65-5CB5-4D1A-9226-62A521E3DF8F}" presName="vertOne" presStyleCnt="0"/>
      <dgm:spPr/>
    </dgm:pt>
    <dgm:pt modelId="{F06B86FD-283E-43E5-86D1-08E1D8FAA801}" type="pres">
      <dgm:prSet presAssocID="{88E2AA65-5CB5-4D1A-9226-62A521E3DF8F}" presName="txOne" presStyleLbl="node0" presStyleIdx="1" presStyleCnt="2">
        <dgm:presLayoutVars>
          <dgm:chPref val="3"/>
        </dgm:presLayoutVars>
      </dgm:prSet>
      <dgm:spPr/>
    </dgm:pt>
    <dgm:pt modelId="{AB3CA0CE-E06B-4196-A2BC-FF65AF2711B1}" type="pres">
      <dgm:prSet presAssocID="{88E2AA65-5CB5-4D1A-9226-62A521E3DF8F}" presName="horzOne" presStyleCnt="0"/>
      <dgm:spPr/>
    </dgm:pt>
  </dgm:ptLst>
  <dgm:cxnLst>
    <dgm:cxn modelId="{A2B03B40-FCC9-4937-BFE2-305A0B680AB7}" type="presOf" srcId="{68BDB7DD-8D9C-46A3-8B06-C9F68BB3B6F1}" destId="{FCECBCA5-A43C-426C-B364-619850BBBA9F}" srcOrd="0" destOrd="0" presId="urn:microsoft.com/office/officeart/2005/8/layout/hierarchy4"/>
    <dgm:cxn modelId="{7FE2DCB4-933A-48C2-ABD4-BF9EF3AD0268}" srcId="{347AAFDA-71B0-4A17-ACAE-B5A06C164766}" destId="{68BDB7DD-8D9C-46A3-8B06-C9F68BB3B6F1}" srcOrd="0" destOrd="0" parTransId="{3662ECC2-EAEE-4057-BF28-8E711B3651D1}" sibTransId="{BE5AFD45-F8DA-471E-A0A0-458AEB603551}"/>
    <dgm:cxn modelId="{CBFAA0D2-285B-4DF9-82F8-95F7B44D830D}" type="presOf" srcId="{347AAFDA-71B0-4A17-ACAE-B5A06C164766}" destId="{2FC4C32C-F954-4B22-9E5B-BC37602281EE}" srcOrd="0" destOrd="0" presId="urn:microsoft.com/office/officeart/2005/8/layout/hierarchy4"/>
    <dgm:cxn modelId="{A3BF7AD7-112A-4D9A-B9FD-62696FD55F2C}" srcId="{347AAFDA-71B0-4A17-ACAE-B5A06C164766}" destId="{88E2AA65-5CB5-4D1A-9226-62A521E3DF8F}" srcOrd="1" destOrd="0" parTransId="{6B02B375-407E-4A1C-BC7C-C4C994E1BCC8}" sibTransId="{92801787-84BD-4C3D-BD89-C6AC687C429D}"/>
    <dgm:cxn modelId="{4DE783F5-2B0F-475B-BFDB-D4018ED79A8F}" type="presOf" srcId="{88E2AA65-5CB5-4D1A-9226-62A521E3DF8F}" destId="{F06B86FD-283E-43E5-86D1-08E1D8FAA801}" srcOrd="0" destOrd="0" presId="urn:microsoft.com/office/officeart/2005/8/layout/hierarchy4"/>
    <dgm:cxn modelId="{18EF1388-05D0-4BD2-9C53-DEAB76D34794}" type="presParOf" srcId="{2FC4C32C-F954-4B22-9E5B-BC37602281EE}" destId="{769CF1CD-D515-4CE0-AD51-6BCD9F1FE423}" srcOrd="0" destOrd="0" presId="urn:microsoft.com/office/officeart/2005/8/layout/hierarchy4"/>
    <dgm:cxn modelId="{4152DA03-9111-4AD1-8C34-FEDB5D760E1D}" type="presParOf" srcId="{769CF1CD-D515-4CE0-AD51-6BCD9F1FE423}" destId="{FCECBCA5-A43C-426C-B364-619850BBBA9F}" srcOrd="0" destOrd="0" presId="urn:microsoft.com/office/officeart/2005/8/layout/hierarchy4"/>
    <dgm:cxn modelId="{C32DF233-4070-4600-A762-F8A9DBBBD11A}" type="presParOf" srcId="{769CF1CD-D515-4CE0-AD51-6BCD9F1FE423}" destId="{D0051429-C97F-458D-95A1-B52BF8BCA8AF}" srcOrd="1" destOrd="0" presId="urn:microsoft.com/office/officeart/2005/8/layout/hierarchy4"/>
    <dgm:cxn modelId="{5C3BCAEF-611D-4E38-A0C9-C909959E01D3}" type="presParOf" srcId="{2FC4C32C-F954-4B22-9E5B-BC37602281EE}" destId="{7C80F61E-DC3A-4C10-A8DD-79CB728CB1E9}" srcOrd="1" destOrd="0" presId="urn:microsoft.com/office/officeart/2005/8/layout/hierarchy4"/>
    <dgm:cxn modelId="{4EEB8752-6CAD-4CA7-A559-A5E7125C340D}" type="presParOf" srcId="{2FC4C32C-F954-4B22-9E5B-BC37602281EE}" destId="{1911498A-C212-4DD0-96B8-3544D1FCE5B9}" srcOrd="2" destOrd="0" presId="urn:microsoft.com/office/officeart/2005/8/layout/hierarchy4"/>
    <dgm:cxn modelId="{E6A0B267-3266-4EFD-AFE5-BA23C4AE2BCD}" type="presParOf" srcId="{1911498A-C212-4DD0-96B8-3544D1FCE5B9}" destId="{F06B86FD-283E-43E5-86D1-08E1D8FAA801}" srcOrd="0" destOrd="0" presId="urn:microsoft.com/office/officeart/2005/8/layout/hierarchy4"/>
    <dgm:cxn modelId="{9FA4EAEE-92B8-4223-A371-25B4B17999FD}" type="presParOf" srcId="{1911498A-C212-4DD0-96B8-3544D1FCE5B9}" destId="{AB3CA0CE-E06B-4196-A2BC-FF65AF2711B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00C04-695C-4566-BDD1-52FF02C14E22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GB"/>
        </a:p>
      </dgm:t>
    </dgm:pt>
    <dgm:pt modelId="{81CAFC79-429C-4362-A574-45DD07221F04}">
      <dgm:prSet/>
      <dgm:spPr/>
      <dgm:t>
        <a:bodyPr/>
        <a:lstStyle/>
        <a:p>
          <a:pPr rtl="0"/>
          <a:r>
            <a:rPr lang="en-GB"/>
            <a:t>Participants</a:t>
          </a:r>
        </a:p>
      </dgm:t>
    </dgm:pt>
    <dgm:pt modelId="{3354C18B-3005-4FD6-829B-8D4264FFC55F}" type="parTrans" cxnId="{D113E248-28C7-4EC2-B875-C527C6115892}">
      <dgm:prSet/>
      <dgm:spPr/>
      <dgm:t>
        <a:bodyPr/>
        <a:lstStyle/>
        <a:p>
          <a:endParaRPr lang="en-GB"/>
        </a:p>
      </dgm:t>
    </dgm:pt>
    <dgm:pt modelId="{18BABFF4-DD54-4C6A-B9EF-676B70743D70}" type="sibTrans" cxnId="{D113E248-28C7-4EC2-B875-C527C6115892}">
      <dgm:prSet/>
      <dgm:spPr/>
      <dgm:t>
        <a:bodyPr/>
        <a:lstStyle/>
        <a:p>
          <a:endParaRPr lang="en-GB"/>
        </a:p>
      </dgm:t>
    </dgm:pt>
    <dgm:pt modelId="{32260974-A6A0-4DBB-A657-327855ADC782}">
      <dgm:prSet/>
      <dgm:spPr/>
      <dgm:t>
        <a:bodyPr/>
        <a:lstStyle/>
        <a:p>
          <a:pPr rtl="0"/>
          <a:r>
            <a:rPr lang="en-GB"/>
            <a:t>Any “business entity” or “business role” that controls or is responsible for a process.</a:t>
          </a:r>
        </a:p>
      </dgm:t>
    </dgm:pt>
    <dgm:pt modelId="{496D6DCE-CAD1-41A4-8B8E-B8D021A65A18}" type="parTrans" cxnId="{55EB92A5-5AE1-437C-B1A9-88F1BC0A8915}">
      <dgm:prSet/>
      <dgm:spPr/>
      <dgm:t>
        <a:bodyPr/>
        <a:lstStyle/>
        <a:p>
          <a:endParaRPr lang="en-GB"/>
        </a:p>
      </dgm:t>
    </dgm:pt>
    <dgm:pt modelId="{33591B9F-4C18-4657-B38E-A80F05EADE32}" type="sibTrans" cxnId="{55EB92A5-5AE1-437C-B1A9-88F1BC0A8915}">
      <dgm:prSet/>
      <dgm:spPr/>
      <dgm:t>
        <a:bodyPr/>
        <a:lstStyle/>
        <a:p>
          <a:endParaRPr lang="en-GB"/>
        </a:p>
      </dgm:t>
    </dgm:pt>
    <dgm:pt modelId="{123C5A93-45EF-45AE-AAA7-18207027FAB5}">
      <dgm:prSet/>
      <dgm:spPr/>
      <dgm:t>
        <a:bodyPr/>
        <a:lstStyle/>
        <a:p>
          <a:pPr rtl="0"/>
          <a:r>
            <a:rPr lang="en-GB"/>
            <a:t>Pool</a:t>
          </a:r>
        </a:p>
      </dgm:t>
    </dgm:pt>
    <dgm:pt modelId="{E303647F-3625-4812-9663-38767A2DF0A0}" type="parTrans" cxnId="{FF99CD23-0C2D-44B9-BC18-44AEEE933AEF}">
      <dgm:prSet/>
      <dgm:spPr/>
      <dgm:t>
        <a:bodyPr/>
        <a:lstStyle/>
        <a:p>
          <a:endParaRPr lang="en-GB"/>
        </a:p>
      </dgm:t>
    </dgm:pt>
    <dgm:pt modelId="{CEA2BAA3-1794-4C03-A53D-7AE09C7A6BC5}" type="sibTrans" cxnId="{FF99CD23-0C2D-44B9-BC18-44AEEE933AEF}">
      <dgm:prSet/>
      <dgm:spPr/>
      <dgm:t>
        <a:bodyPr/>
        <a:lstStyle/>
        <a:p>
          <a:endParaRPr lang="en-GB"/>
        </a:p>
      </dgm:t>
    </dgm:pt>
    <dgm:pt modelId="{B22DC107-7520-401E-8749-218DCAF5E74D}">
      <dgm:prSet/>
      <dgm:spPr/>
      <dgm:t>
        <a:bodyPr/>
        <a:lstStyle/>
        <a:p>
          <a:pPr rtl="0"/>
          <a:r>
            <a:rPr lang="en-GB"/>
            <a:t>A container for the “activities, elements, events, gateways, and sequence flows” of </a:t>
          </a:r>
          <a:r>
            <a:rPr lang="en-GB" b="1"/>
            <a:t>one </a:t>
          </a:r>
          <a:r>
            <a:rPr lang="en-GB" i="1"/>
            <a:t>Participant</a:t>
          </a:r>
          <a:endParaRPr lang="en-GB"/>
        </a:p>
      </dgm:t>
    </dgm:pt>
    <dgm:pt modelId="{100BC5E4-0E02-4838-83D7-B41C3B3AD5CC}" type="parTrans" cxnId="{875155D3-B78A-44A4-AADA-77940F573539}">
      <dgm:prSet/>
      <dgm:spPr/>
      <dgm:t>
        <a:bodyPr/>
        <a:lstStyle/>
        <a:p>
          <a:endParaRPr lang="en-GB"/>
        </a:p>
      </dgm:t>
    </dgm:pt>
    <dgm:pt modelId="{14181D6F-6ACA-4BC2-BCB9-CB8D3B8848C9}" type="sibTrans" cxnId="{875155D3-B78A-44A4-AADA-77940F573539}">
      <dgm:prSet/>
      <dgm:spPr/>
      <dgm:t>
        <a:bodyPr/>
        <a:lstStyle/>
        <a:p>
          <a:endParaRPr lang="en-GB"/>
        </a:p>
      </dgm:t>
    </dgm:pt>
    <dgm:pt modelId="{5B4AB84E-DE96-441D-93F6-C439E32EFF65}">
      <dgm:prSet/>
      <dgm:spPr/>
      <dgm:t>
        <a:bodyPr/>
        <a:lstStyle/>
        <a:p>
          <a:pPr rtl="0"/>
          <a:r>
            <a:rPr lang="en-GB"/>
            <a:t>Lane</a:t>
          </a:r>
        </a:p>
      </dgm:t>
    </dgm:pt>
    <dgm:pt modelId="{32168FC4-205E-46DC-A377-4E7D277752EF}" type="parTrans" cxnId="{756D40E4-08AF-4E14-A042-AC58F3DF4DD1}">
      <dgm:prSet/>
      <dgm:spPr/>
      <dgm:t>
        <a:bodyPr/>
        <a:lstStyle/>
        <a:p>
          <a:endParaRPr lang="en-GB"/>
        </a:p>
      </dgm:t>
    </dgm:pt>
    <dgm:pt modelId="{B3822A41-09F5-43DC-95DA-34956295A319}" type="sibTrans" cxnId="{756D40E4-08AF-4E14-A042-AC58F3DF4DD1}">
      <dgm:prSet/>
      <dgm:spPr/>
      <dgm:t>
        <a:bodyPr/>
        <a:lstStyle/>
        <a:p>
          <a:endParaRPr lang="en-GB"/>
        </a:p>
      </dgm:t>
    </dgm:pt>
    <dgm:pt modelId="{9D8E79C4-A4A9-4B55-82AC-B89322122447}">
      <dgm:prSet/>
      <dgm:spPr/>
      <dgm:t>
        <a:bodyPr/>
        <a:lstStyle/>
        <a:p>
          <a:pPr rtl="0"/>
          <a:r>
            <a:rPr lang="en-GB"/>
            <a:t>Organise and categorize according to “internal roles … systems … and internal departments.”</a:t>
          </a:r>
        </a:p>
      </dgm:t>
    </dgm:pt>
    <dgm:pt modelId="{03D3C4AF-E863-49FA-9126-1575B124F90E}" type="parTrans" cxnId="{48A4C521-2E82-4812-93C6-A273D8A41899}">
      <dgm:prSet/>
      <dgm:spPr/>
      <dgm:t>
        <a:bodyPr/>
        <a:lstStyle/>
        <a:p>
          <a:endParaRPr lang="en-GB"/>
        </a:p>
      </dgm:t>
    </dgm:pt>
    <dgm:pt modelId="{044216D6-A6AA-487B-99E9-3AFFF5736E40}" type="sibTrans" cxnId="{48A4C521-2E82-4812-93C6-A273D8A41899}">
      <dgm:prSet/>
      <dgm:spPr/>
      <dgm:t>
        <a:bodyPr/>
        <a:lstStyle/>
        <a:p>
          <a:endParaRPr lang="en-GB"/>
        </a:p>
      </dgm:t>
    </dgm:pt>
    <dgm:pt modelId="{AA18C31B-A5D9-4172-BC86-8F1C778162D1}" type="pres">
      <dgm:prSet presAssocID="{DE900C04-695C-4566-BDD1-52FF02C14E22}" presName="linear" presStyleCnt="0">
        <dgm:presLayoutVars>
          <dgm:dir/>
          <dgm:animLvl val="lvl"/>
          <dgm:resizeHandles val="exact"/>
        </dgm:presLayoutVars>
      </dgm:prSet>
      <dgm:spPr/>
    </dgm:pt>
    <dgm:pt modelId="{F46A9074-2A69-4AEA-BE12-96AB94C9F25E}" type="pres">
      <dgm:prSet presAssocID="{81CAFC79-429C-4362-A574-45DD07221F04}" presName="parentLin" presStyleCnt="0"/>
      <dgm:spPr/>
    </dgm:pt>
    <dgm:pt modelId="{B7BBE31F-9BE1-4586-9AB6-B716AFE1FB21}" type="pres">
      <dgm:prSet presAssocID="{81CAFC79-429C-4362-A574-45DD07221F04}" presName="parentLeftMargin" presStyleLbl="node1" presStyleIdx="0" presStyleCnt="3"/>
      <dgm:spPr/>
    </dgm:pt>
    <dgm:pt modelId="{FD27BF17-4655-4EC1-80A8-6FBF8CD35ECA}" type="pres">
      <dgm:prSet presAssocID="{81CAFC79-429C-4362-A574-45DD07221F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4BC4C10-CE43-4126-9E71-61EE12FE6659}" type="pres">
      <dgm:prSet presAssocID="{81CAFC79-429C-4362-A574-45DD07221F04}" presName="negativeSpace" presStyleCnt="0"/>
      <dgm:spPr/>
    </dgm:pt>
    <dgm:pt modelId="{63501B5A-7BED-4CA5-BEF4-266774C3D18B}" type="pres">
      <dgm:prSet presAssocID="{81CAFC79-429C-4362-A574-45DD07221F04}" presName="childText" presStyleLbl="conFgAcc1" presStyleIdx="0" presStyleCnt="3">
        <dgm:presLayoutVars>
          <dgm:bulletEnabled val="1"/>
        </dgm:presLayoutVars>
      </dgm:prSet>
      <dgm:spPr/>
    </dgm:pt>
    <dgm:pt modelId="{CC46E080-0DE8-4A4D-AE64-983A5A141F2E}" type="pres">
      <dgm:prSet presAssocID="{18BABFF4-DD54-4C6A-B9EF-676B70743D70}" presName="spaceBetweenRectangles" presStyleCnt="0"/>
      <dgm:spPr/>
    </dgm:pt>
    <dgm:pt modelId="{D3B1C566-EBD7-4A6B-8545-9D20BD831041}" type="pres">
      <dgm:prSet presAssocID="{123C5A93-45EF-45AE-AAA7-18207027FAB5}" presName="parentLin" presStyleCnt="0"/>
      <dgm:spPr/>
    </dgm:pt>
    <dgm:pt modelId="{A0364E40-FC5A-46ED-8231-34C0D1AE030E}" type="pres">
      <dgm:prSet presAssocID="{123C5A93-45EF-45AE-AAA7-18207027FAB5}" presName="parentLeftMargin" presStyleLbl="node1" presStyleIdx="0" presStyleCnt="3"/>
      <dgm:spPr/>
    </dgm:pt>
    <dgm:pt modelId="{5D1E89FC-12CD-4867-ABD3-3868D3A50087}" type="pres">
      <dgm:prSet presAssocID="{123C5A93-45EF-45AE-AAA7-18207027FA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DC378E-D475-4DA9-9B59-C4B4ACA4A832}" type="pres">
      <dgm:prSet presAssocID="{123C5A93-45EF-45AE-AAA7-18207027FAB5}" presName="negativeSpace" presStyleCnt="0"/>
      <dgm:spPr/>
    </dgm:pt>
    <dgm:pt modelId="{DB138E9E-3D7D-418C-B7C5-843022384D80}" type="pres">
      <dgm:prSet presAssocID="{123C5A93-45EF-45AE-AAA7-18207027FAB5}" presName="childText" presStyleLbl="conFgAcc1" presStyleIdx="1" presStyleCnt="3">
        <dgm:presLayoutVars>
          <dgm:bulletEnabled val="1"/>
        </dgm:presLayoutVars>
      </dgm:prSet>
      <dgm:spPr/>
    </dgm:pt>
    <dgm:pt modelId="{CBBC671E-E115-4171-ABBB-9D6101090C43}" type="pres">
      <dgm:prSet presAssocID="{CEA2BAA3-1794-4C03-A53D-7AE09C7A6BC5}" presName="spaceBetweenRectangles" presStyleCnt="0"/>
      <dgm:spPr/>
    </dgm:pt>
    <dgm:pt modelId="{8579B5AA-1DEF-4DF6-9D69-268FEE2E1C3B}" type="pres">
      <dgm:prSet presAssocID="{5B4AB84E-DE96-441D-93F6-C439E32EFF65}" presName="parentLin" presStyleCnt="0"/>
      <dgm:spPr/>
    </dgm:pt>
    <dgm:pt modelId="{E631CADB-0F4D-4F65-838F-AB20D7720A90}" type="pres">
      <dgm:prSet presAssocID="{5B4AB84E-DE96-441D-93F6-C439E32EFF65}" presName="parentLeftMargin" presStyleLbl="node1" presStyleIdx="1" presStyleCnt="3"/>
      <dgm:spPr/>
    </dgm:pt>
    <dgm:pt modelId="{2DA2F51B-6E0E-44CB-B97B-DB01D3ADC243}" type="pres">
      <dgm:prSet presAssocID="{5B4AB84E-DE96-441D-93F6-C439E32EFF6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67DB3F3-CE5E-4E19-9168-56807E52EBBE}" type="pres">
      <dgm:prSet presAssocID="{5B4AB84E-DE96-441D-93F6-C439E32EFF65}" presName="negativeSpace" presStyleCnt="0"/>
      <dgm:spPr/>
    </dgm:pt>
    <dgm:pt modelId="{EC9CB123-9703-40AC-8FEE-E27BEC712E8D}" type="pres">
      <dgm:prSet presAssocID="{5B4AB84E-DE96-441D-93F6-C439E32EFF6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4961820-8A2A-4ECF-B77B-EBFCFCA5D513}" type="presOf" srcId="{5B4AB84E-DE96-441D-93F6-C439E32EFF65}" destId="{2DA2F51B-6E0E-44CB-B97B-DB01D3ADC243}" srcOrd="1" destOrd="0" presId="urn:microsoft.com/office/officeart/2005/8/layout/list1"/>
    <dgm:cxn modelId="{48A4C521-2E82-4812-93C6-A273D8A41899}" srcId="{5B4AB84E-DE96-441D-93F6-C439E32EFF65}" destId="{9D8E79C4-A4A9-4B55-82AC-B89322122447}" srcOrd="0" destOrd="0" parTransId="{03D3C4AF-E863-49FA-9126-1575B124F90E}" sibTransId="{044216D6-A6AA-487B-99E9-3AFFF5736E40}"/>
    <dgm:cxn modelId="{FF99CD23-0C2D-44B9-BC18-44AEEE933AEF}" srcId="{DE900C04-695C-4566-BDD1-52FF02C14E22}" destId="{123C5A93-45EF-45AE-AAA7-18207027FAB5}" srcOrd="1" destOrd="0" parTransId="{E303647F-3625-4812-9663-38767A2DF0A0}" sibTransId="{CEA2BAA3-1794-4C03-A53D-7AE09C7A6BC5}"/>
    <dgm:cxn modelId="{1A94DB30-5F4E-4F74-905A-C37399E32444}" type="presOf" srcId="{32260974-A6A0-4DBB-A657-327855ADC782}" destId="{63501B5A-7BED-4CA5-BEF4-266774C3D18B}" srcOrd="0" destOrd="0" presId="urn:microsoft.com/office/officeart/2005/8/layout/list1"/>
    <dgm:cxn modelId="{23EC0233-09FA-411A-8F1D-D75B8A316711}" type="presOf" srcId="{81CAFC79-429C-4362-A574-45DD07221F04}" destId="{FD27BF17-4655-4EC1-80A8-6FBF8CD35ECA}" srcOrd="1" destOrd="0" presId="urn:microsoft.com/office/officeart/2005/8/layout/list1"/>
    <dgm:cxn modelId="{C8A54A5B-944D-4FB4-AAD6-7F4975068D86}" type="presOf" srcId="{5B4AB84E-DE96-441D-93F6-C439E32EFF65}" destId="{E631CADB-0F4D-4F65-838F-AB20D7720A90}" srcOrd="0" destOrd="0" presId="urn:microsoft.com/office/officeart/2005/8/layout/list1"/>
    <dgm:cxn modelId="{334BC242-8D6C-44B2-B69F-FCEB0EEFF952}" type="presOf" srcId="{81CAFC79-429C-4362-A574-45DD07221F04}" destId="{B7BBE31F-9BE1-4586-9AB6-B716AFE1FB21}" srcOrd="0" destOrd="0" presId="urn:microsoft.com/office/officeart/2005/8/layout/list1"/>
    <dgm:cxn modelId="{D113E248-28C7-4EC2-B875-C527C6115892}" srcId="{DE900C04-695C-4566-BDD1-52FF02C14E22}" destId="{81CAFC79-429C-4362-A574-45DD07221F04}" srcOrd="0" destOrd="0" parTransId="{3354C18B-3005-4FD6-829B-8D4264FFC55F}" sibTransId="{18BABFF4-DD54-4C6A-B9EF-676B70743D70}"/>
    <dgm:cxn modelId="{AA523585-23C6-456F-8074-0E5E47D470EE}" type="presOf" srcId="{DE900C04-695C-4566-BDD1-52FF02C14E22}" destId="{AA18C31B-A5D9-4172-BC86-8F1C778162D1}" srcOrd="0" destOrd="0" presId="urn:microsoft.com/office/officeart/2005/8/layout/list1"/>
    <dgm:cxn modelId="{A7E33394-899D-455A-B947-AA74CFE71C9D}" type="presOf" srcId="{B22DC107-7520-401E-8749-218DCAF5E74D}" destId="{DB138E9E-3D7D-418C-B7C5-843022384D80}" srcOrd="0" destOrd="0" presId="urn:microsoft.com/office/officeart/2005/8/layout/list1"/>
    <dgm:cxn modelId="{55EB92A5-5AE1-437C-B1A9-88F1BC0A8915}" srcId="{81CAFC79-429C-4362-A574-45DD07221F04}" destId="{32260974-A6A0-4DBB-A657-327855ADC782}" srcOrd="0" destOrd="0" parTransId="{496D6DCE-CAD1-41A4-8B8E-B8D021A65A18}" sibTransId="{33591B9F-4C18-4657-B38E-A80F05EADE32}"/>
    <dgm:cxn modelId="{A30D75C2-3B2F-45A8-82A5-644E9146D7F3}" type="presOf" srcId="{123C5A93-45EF-45AE-AAA7-18207027FAB5}" destId="{5D1E89FC-12CD-4867-ABD3-3868D3A50087}" srcOrd="1" destOrd="0" presId="urn:microsoft.com/office/officeart/2005/8/layout/list1"/>
    <dgm:cxn modelId="{875155D3-B78A-44A4-AADA-77940F573539}" srcId="{123C5A93-45EF-45AE-AAA7-18207027FAB5}" destId="{B22DC107-7520-401E-8749-218DCAF5E74D}" srcOrd="0" destOrd="0" parTransId="{100BC5E4-0E02-4838-83D7-B41C3B3AD5CC}" sibTransId="{14181D6F-6ACA-4BC2-BCB9-CB8D3B8848C9}"/>
    <dgm:cxn modelId="{1AB934D4-5A27-49E9-B2E2-578E29C7DCDC}" type="presOf" srcId="{9D8E79C4-A4A9-4B55-82AC-B89322122447}" destId="{EC9CB123-9703-40AC-8FEE-E27BEC712E8D}" srcOrd="0" destOrd="0" presId="urn:microsoft.com/office/officeart/2005/8/layout/list1"/>
    <dgm:cxn modelId="{756D40E4-08AF-4E14-A042-AC58F3DF4DD1}" srcId="{DE900C04-695C-4566-BDD1-52FF02C14E22}" destId="{5B4AB84E-DE96-441D-93F6-C439E32EFF65}" srcOrd="2" destOrd="0" parTransId="{32168FC4-205E-46DC-A377-4E7D277752EF}" sibTransId="{B3822A41-09F5-43DC-95DA-34956295A319}"/>
    <dgm:cxn modelId="{91A95BFA-F03C-42B4-BC42-DFE10D0882B4}" type="presOf" srcId="{123C5A93-45EF-45AE-AAA7-18207027FAB5}" destId="{A0364E40-FC5A-46ED-8231-34C0D1AE030E}" srcOrd="0" destOrd="0" presId="urn:microsoft.com/office/officeart/2005/8/layout/list1"/>
    <dgm:cxn modelId="{16F414D5-5BDE-4FCB-BD4B-3299FAF88967}" type="presParOf" srcId="{AA18C31B-A5D9-4172-BC86-8F1C778162D1}" destId="{F46A9074-2A69-4AEA-BE12-96AB94C9F25E}" srcOrd="0" destOrd="0" presId="urn:microsoft.com/office/officeart/2005/8/layout/list1"/>
    <dgm:cxn modelId="{A93E4B60-DDB8-4B83-A242-AD497518E164}" type="presParOf" srcId="{F46A9074-2A69-4AEA-BE12-96AB94C9F25E}" destId="{B7BBE31F-9BE1-4586-9AB6-B716AFE1FB21}" srcOrd="0" destOrd="0" presId="urn:microsoft.com/office/officeart/2005/8/layout/list1"/>
    <dgm:cxn modelId="{3D460817-C9A2-4414-8EAE-BC864809B32D}" type="presParOf" srcId="{F46A9074-2A69-4AEA-BE12-96AB94C9F25E}" destId="{FD27BF17-4655-4EC1-80A8-6FBF8CD35ECA}" srcOrd="1" destOrd="0" presId="urn:microsoft.com/office/officeart/2005/8/layout/list1"/>
    <dgm:cxn modelId="{511494C9-0BBA-4F2E-8B6C-D13256771DAE}" type="presParOf" srcId="{AA18C31B-A5D9-4172-BC86-8F1C778162D1}" destId="{64BC4C10-CE43-4126-9E71-61EE12FE6659}" srcOrd="1" destOrd="0" presId="urn:microsoft.com/office/officeart/2005/8/layout/list1"/>
    <dgm:cxn modelId="{0E816BD5-FCF2-4203-9478-EE5C296487E2}" type="presParOf" srcId="{AA18C31B-A5D9-4172-BC86-8F1C778162D1}" destId="{63501B5A-7BED-4CA5-BEF4-266774C3D18B}" srcOrd="2" destOrd="0" presId="urn:microsoft.com/office/officeart/2005/8/layout/list1"/>
    <dgm:cxn modelId="{88EEC8F8-D44A-4258-A8BC-4EDF28B52CE8}" type="presParOf" srcId="{AA18C31B-A5D9-4172-BC86-8F1C778162D1}" destId="{CC46E080-0DE8-4A4D-AE64-983A5A141F2E}" srcOrd="3" destOrd="0" presId="urn:microsoft.com/office/officeart/2005/8/layout/list1"/>
    <dgm:cxn modelId="{FDA81B59-A4E2-477C-A25B-80ABA3401AB4}" type="presParOf" srcId="{AA18C31B-A5D9-4172-BC86-8F1C778162D1}" destId="{D3B1C566-EBD7-4A6B-8545-9D20BD831041}" srcOrd="4" destOrd="0" presId="urn:microsoft.com/office/officeart/2005/8/layout/list1"/>
    <dgm:cxn modelId="{C46D4E58-8AA3-483D-BAF7-89D71EC08CD5}" type="presParOf" srcId="{D3B1C566-EBD7-4A6B-8545-9D20BD831041}" destId="{A0364E40-FC5A-46ED-8231-34C0D1AE030E}" srcOrd="0" destOrd="0" presId="urn:microsoft.com/office/officeart/2005/8/layout/list1"/>
    <dgm:cxn modelId="{0B825DB6-1974-49F0-91BE-BCB9C2F94803}" type="presParOf" srcId="{D3B1C566-EBD7-4A6B-8545-9D20BD831041}" destId="{5D1E89FC-12CD-4867-ABD3-3868D3A50087}" srcOrd="1" destOrd="0" presId="urn:microsoft.com/office/officeart/2005/8/layout/list1"/>
    <dgm:cxn modelId="{15E34372-CF60-43E2-A864-51E439F77970}" type="presParOf" srcId="{AA18C31B-A5D9-4172-BC86-8F1C778162D1}" destId="{A3DC378E-D475-4DA9-9B59-C4B4ACA4A832}" srcOrd="5" destOrd="0" presId="urn:microsoft.com/office/officeart/2005/8/layout/list1"/>
    <dgm:cxn modelId="{80CE1EB1-565B-4E89-91C7-4072DF8AF4B0}" type="presParOf" srcId="{AA18C31B-A5D9-4172-BC86-8F1C778162D1}" destId="{DB138E9E-3D7D-418C-B7C5-843022384D80}" srcOrd="6" destOrd="0" presId="urn:microsoft.com/office/officeart/2005/8/layout/list1"/>
    <dgm:cxn modelId="{DD3C4F55-3471-4BEA-A470-57EE30E32B3B}" type="presParOf" srcId="{AA18C31B-A5D9-4172-BC86-8F1C778162D1}" destId="{CBBC671E-E115-4171-ABBB-9D6101090C43}" srcOrd="7" destOrd="0" presId="urn:microsoft.com/office/officeart/2005/8/layout/list1"/>
    <dgm:cxn modelId="{B3620F25-CE50-4B47-B5B6-E29648CA2733}" type="presParOf" srcId="{AA18C31B-A5D9-4172-BC86-8F1C778162D1}" destId="{8579B5AA-1DEF-4DF6-9D69-268FEE2E1C3B}" srcOrd="8" destOrd="0" presId="urn:microsoft.com/office/officeart/2005/8/layout/list1"/>
    <dgm:cxn modelId="{BD76346F-6629-44E7-947B-A579A397C920}" type="presParOf" srcId="{8579B5AA-1DEF-4DF6-9D69-268FEE2E1C3B}" destId="{E631CADB-0F4D-4F65-838F-AB20D7720A90}" srcOrd="0" destOrd="0" presId="urn:microsoft.com/office/officeart/2005/8/layout/list1"/>
    <dgm:cxn modelId="{BC7A82DE-E2E8-49BE-93C8-E4CB2D397678}" type="presParOf" srcId="{8579B5AA-1DEF-4DF6-9D69-268FEE2E1C3B}" destId="{2DA2F51B-6E0E-44CB-B97B-DB01D3ADC243}" srcOrd="1" destOrd="0" presId="urn:microsoft.com/office/officeart/2005/8/layout/list1"/>
    <dgm:cxn modelId="{7151DCE0-8788-45F6-BB11-07AE20CD8F5B}" type="presParOf" srcId="{AA18C31B-A5D9-4172-BC86-8F1C778162D1}" destId="{267DB3F3-CE5E-4E19-9168-56807E52EBBE}" srcOrd="9" destOrd="0" presId="urn:microsoft.com/office/officeart/2005/8/layout/list1"/>
    <dgm:cxn modelId="{7F2BFD48-9158-4902-8B16-A9F0DDA4A18D}" type="presParOf" srcId="{AA18C31B-A5D9-4172-BC86-8F1C778162D1}" destId="{EC9CB123-9703-40AC-8FEE-E27BEC712E8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CBCA5-A43C-426C-B364-619850BBBA9F}">
      <dsp:nvSpPr>
        <dsp:cNvPr id="0" name=""/>
        <dsp:cNvSpPr/>
      </dsp:nvSpPr>
      <dsp:spPr>
        <a:xfrm>
          <a:off x="2252" y="0"/>
          <a:ext cx="3020398" cy="5502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Duties</a:t>
          </a:r>
        </a:p>
      </dsp:txBody>
      <dsp:txXfrm>
        <a:off x="18369" y="16117"/>
        <a:ext cx="2988164" cy="518051"/>
      </dsp:txXfrm>
    </dsp:sp>
    <dsp:sp modelId="{F06B86FD-283E-43E5-86D1-08E1D8FAA801}">
      <dsp:nvSpPr>
        <dsp:cNvPr id="0" name=""/>
        <dsp:cNvSpPr/>
      </dsp:nvSpPr>
      <dsp:spPr>
        <a:xfrm>
          <a:off x="3530077" y="0"/>
          <a:ext cx="3020398" cy="55028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Sequences</a:t>
          </a:r>
        </a:p>
      </dsp:txBody>
      <dsp:txXfrm>
        <a:off x="3546194" y="16117"/>
        <a:ext cx="2988164" cy="518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01B5A-7BED-4CA5-BEF4-266774C3D18B}">
      <dsp:nvSpPr>
        <dsp:cNvPr id="0" name=""/>
        <dsp:cNvSpPr/>
      </dsp:nvSpPr>
      <dsp:spPr>
        <a:xfrm>
          <a:off x="0" y="315644"/>
          <a:ext cx="374491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47" tIns="333248" rIns="29064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Any “business entity” or “business role” that controls or is responsible for a process.</a:t>
          </a:r>
        </a:p>
      </dsp:txBody>
      <dsp:txXfrm>
        <a:off x="0" y="315644"/>
        <a:ext cx="3744913" cy="1134000"/>
      </dsp:txXfrm>
    </dsp:sp>
    <dsp:sp modelId="{FD27BF17-4655-4EC1-80A8-6FBF8CD35ECA}">
      <dsp:nvSpPr>
        <dsp:cNvPr id="0" name=""/>
        <dsp:cNvSpPr/>
      </dsp:nvSpPr>
      <dsp:spPr>
        <a:xfrm>
          <a:off x="187245" y="79484"/>
          <a:ext cx="262143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84" tIns="0" rIns="99084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Participants</a:t>
          </a:r>
        </a:p>
      </dsp:txBody>
      <dsp:txXfrm>
        <a:off x="210302" y="102541"/>
        <a:ext cx="2575325" cy="426206"/>
      </dsp:txXfrm>
    </dsp:sp>
    <dsp:sp modelId="{DB138E9E-3D7D-418C-B7C5-843022384D80}">
      <dsp:nvSpPr>
        <dsp:cNvPr id="0" name=""/>
        <dsp:cNvSpPr/>
      </dsp:nvSpPr>
      <dsp:spPr>
        <a:xfrm>
          <a:off x="0" y="1772204"/>
          <a:ext cx="374491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47" tIns="333248" rIns="29064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A container for the “activities, elements, events, gateways, and sequence flows” of </a:t>
          </a:r>
          <a:r>
            <a:rPr lang="en-GB" sz="1600" b="1" kern="1200"/>
            <a:t>one </a:t>
          </a:r>
          <a:r>
            <a:rPr lang="en-GB" sz="1600" i="1" kern="1200"/>
            <a:t>Participant</a:t>
          </a:r>
          <a:endParaRPr lang="en-GB" sz="1600" kern="1200"/>
        </a:p>
      </dsp:txBody>
      <dsp:txXfrm>
        <a:off x="0" y="1772204"/>
        <a:ext cx="3744913" cy="1360800"/>
      </dsp:txXfrm>
    </dsp:sp>
    <dsp:sp modelId="{5D1E89FC-12CD-4867-ABD3-3868D3A50087}">
      <dsp:nvSpPr>
        <dsp:cNvPr id="0" name=""/>
        <dsp:cNvSpPr/>
      </dsp:nvSpPr>
      <dsp:spPr>
        <a:xfrm>
          <a:off x="187245" y="1536044"/>
          <a:ext cx="262143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84" tIns="0" rIns="99084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Pool</a:t>
          </a:r>
        </a:p>
      </dsp:txBody>
      <dsp:txXfrm>
        <a:off x="210302" y="1559101"/>
        <a:ext cx="2575325" cy="426206"/>
      </dsp:txXfrm>
    </dsp:sp>
    <dsp:sp modelId="{EC9CB123-9703-40AC-8FEE-E27BEC712E8D}">
      <dsp:nvSpPr>
        <dsp:cNvPr id="0" name=""/>
        <dsp:cNvSpPr/>
      </dsp:nvSpPr>
      <dsp:spPr>
        <a:xfrm>
          <a:off x="0" y="3455565"/>
          <a:ext cx="3744913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647" tIns="333248" rIns="290647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Organise and categorize according to “internal roles … systems … and internal departments.”</a:t>
          </a:r>
        </a:p>
      </dsp:txBody>
      <dsp:txXfrm>
        <a:off x="0" y="3455565"/>
        <a:ext cx="3744913" cy="1360800"/>
      </dsp:txXfrm>
    </dsp:sp>
    <dsp:sp modelId="{2DA2F51B-6E0E-44CB-B97B-DB01D3ADC243}">
      <dsp:nvSpPr>
        <dsp:cNvPr id="0" name=""/>
        <dsp:cNvSpPr/>
      </dsp:nvSpPr>
      <dsp:spPr>
        <a:xfrm>
          <a:off x="187245" y="3219404"/>
          <a:ext cx="2621439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84" tIns="0" rIns="99084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Lane</a:t>
          </a:r>
        </a:p>
      </dsp:txBody>
      <dsp:txXfrm>
        <a:off x="210302" y="3242461"/>
        <a:ext cx="257532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0:00</a:t>
            </a:r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</a:t>
            </a:r>
            <a:r>
              <a:rPr lang="en-GB" baseline="0" dirty="0"/>
              <a:t> do you think of the example?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we’ve looked at the ACTIVE elements, let’s look at the BEHAVIOUR elements.</a:t>
            </a:r>
          </a:p>
          <a:p>
            <a:r>
              <a:rPr lang="en-GB" dirty="0"/>
              <a:t>In the Business</a:t>
            </a:r>
            <a:r>
              <a:rPr lang="en-GB" baseline="0" dirty="0"/>
              <a:t> Layer we have FUNCTION – just like before.  But let’s ramp this up a bit!</a:t>
            </a:r>
          </a:p>
          <a:p>
            <a:r>
              <a:rPr lang="en-GB" baseline="0" dirty="0"/>
              <a:t>We also have this element: the BUSINESS PROCESS element.</a:t>
            </a:r>
          </a:p>
          <a:p>
            <a:endParaRPr lang="en-GB" baseline="0" dirty="0"/>
          </a:p>
          <a:p>
            <a:r>
              <a:rPr lang="en-GB" baseline="0" dirty="0"/>
              <a:t>While both BUSINESS and APPLICATION FUNCTIONS have a sense of what “DUTY” someone has, the additional PROCESS element gives you a placeholder for documenting SEQUENCES of events and activities.  And THAT is the connection to BPMN.</a:t>
            </a:r>
          </a:p>
          <a:p>
            <a:endParaRPr lang="en-GB" baseline="0" dirty="0"/>
          </a:p>
          <a:p>
            <a:r>
              <a:rPr lang="en-GB" baseline="0" dirty="0"/>
              <a:t>This is ALSO in the APPLICATION LAYER – they’re APPLICATION PROCESSES.  And you use them in exactly the same way but while here we’re talking about some sequence of things performed by a ROLE, in the world of the APPLICATION we’re talking about a sequence performed by…</a:t>
            </a:r>
          </a:p>
          <a:p>
            <a:endParaRPr lang="en-GB" baseline="0" dirty="0"/>
          </a:p>
          <a:p>
            <a:r>
              <a:rPr lang="en-GB" baseline="0" dirty="0"/>
              <a:t>QUESTION??</a:t>
            </a:r>
          </a:p>
          <a:p>
            <a:r>
              <a:rPr lang="en-GB" baseline="0" dirty="0"/>
              <a:t>ANSWER = Application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1386493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Just to make this really clear – the PROCESS elements describe… [READ]</a:t>
            </a:r>
          </a:p>
          <a:p>
            <a:r>
              <a:rPr lang="en-GB" dirty="0"/>
              <a:t>For those who know, what we’re talking about here are Value</a:t>
            </a:r>
            <a:r>
              <a:rPr lang="en-GB" baseline="0" dirty="0"/>
              <a:t> Streams – about RESULTS</a:t>
            </a:r>
          </a:p>
          <a:p>
            <a:endParaRPr lang="en-GB" baseline="0" dirty="0"/>
          </a:p>
          <a:p>
            <a:r>
              <a:rPr lang="en-GB" baseline="0" dirty="0"/>
              <a:t>A little note, too, again on the RELATIONSHIPS between elements: FLOWS are about information – TRIGGERS are about order.  If you do think about using them to glue together </a:t>
            </a:r>
            <a:r>
              <a:rPr lang="en-GB" baseline="0" dirty="0" err="1"/>
              <a:t>PROCESSes</a:t>
            </a:r>
            <a:r>
              <a:rPr lang="en-GB" baseline="0" dirty="0"/>
              <a:t> for example, be cautious which one you pick.</a:t>
            </a:r>
          </a:p>
        </p:txBody>
      </p:sp>
    </p:spTree>
    <p:extLst>
      <p:ext uri="{BB962C8B-B14F-4D97-AF65-F5344CB8AC3E}">
        <p14:creationId xmlns:p14="http://schemas.microsoft.com/office/powerpoint/2010/main" val="183642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you don’t have to REINVENT THE WHEEL when it comes to functions.</a:t>
            </a:r>
          </a:p>
          <a:p>
            <a:r>
              <a:rPr lang="en-GB" dirty="0"/>
              <a:t>You will find EXISTING NAMES AND DEFINITIONS FOR APPLICATION FUNCTIONS in places like TOGAF AND WIKIPEDIA</a:t>
            </a:r>
          </a:p>
          <a:p>
            <a:r>
              <a:rPr lang="en-GB" baseline="0" dirty="0"/>
              <a:t>And in BUSINESS ANALYSIS there’s models like this one from </a:t>
            </a:r>
            <a:r>
              <a:rPr lang="en-GB" dirty="0"/>
              <a:t>PORTER</a:t>
            </a:r>
          </a:p>
          <a:p>
            <a:r>
              <a:rPr lang="en-GB" dirty="0"/>
              <a:t>Groupings of skills,</a:t>
            </a:r>
            <a:r>
              <a:rPr lang="en-GB" baseline="0" dirty="0"/>
              <a:t> knowledge, expertise</a:t>
            </a:r>
          </a:p>
          <a:p>
            <a:r>
              <a:rPr lang="en-GB" baseline="0" dirty="0"/>
              <a:t>At this level, you don’t need to do extreme analysis and redefine things – just copy forward!</a:t>
            </a:r>
          </a:p>
        </p:txBody>
      </p:sp>
    </p:spTree>
    <p:extLst>
      <p:ext uri="{BB962C8B-B14F-4D97-AF65-F5344CB8AC3E}">
        <p14:creationId xmlns:p14="http://schemas.microsoft.com/office/powerpoint/2010/main" val="997637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would you identify each type if you were doing business analysis or – in the APPLICATION LAYER – some kind of reverse engineering or system design?</a:t>
            </a:r>
          </a:p>
        </p:txBody>
      </p:sp>
    </p:spTree>
    <p:extLst>
      <p:ext uri="{BB962C8B-B14F-4D97-AF65-F5344CB8AC3E}">
        <p14:creationId xmlns:p14="http://schemas.microsoft.com/office/powerpoint/2010/main" val="3356975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PROCESSES = ORGANIZATION</a:t>
            </a:r>
          </a:p>
          <a:p>
            <a:r>
              <a:rPr lang="en-GB" dirty="0"/>
              <a:t>FUNCTIONS</a:t>
            </a:r>
            <a:r>
              <a:rPr lang="en-GB" baseline="0" dirty="0"/>
              <a:t> = SURVIVAL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6975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this rule mean?</a:t>
            </a:r>
          </a:p>
          <a:p>
            <a:endParaRPr lang="en-GB" dirty="0"/>
          </a:p>
          <a:p>
            <a:r>
              <a:rPr lang="en-US" dirty="0">
                <a:effectLst/>
              </a:rPr>
              <a:t>A function “is performed by a single role within the organization”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“A business role may be assigned to one or more business processes or business functions”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931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GARY!!</a:t>
            </a:r>
          </a:p>
        </p:txBody>
      </p:sp>
    </p:spTree>
    <p:extLst>
      <p:ext uri="{BB962C8B-B14F-4D97-AF65-F5344CB8AC3E}">
        <p14:creationId xmlns:p14="http://schemas.microsoft.com/office/powerpoint/2010/main" val="355272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605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looks</a:t>
            </a:r>
            <a:r>
              <a:rPr lang="en-GB" baseline="0" dirty="0"/>
              <a:t> close to a JD</a:t>
            </a:r>
          </a:p>
          <a:p>
            <a:r>
              <a:rPr lang="en-GB" dirty="0"/>
              <a:t>NOTE</a:t>
            </a:r>
            <a:r>
              <a:rPr lang="en-GB" baseline="0" dirty="0"/>
              <a:t> – NESTED here = ASSIGNMENT!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82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2323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What’s the</a:t>
            </a:r>
            <a:r>
              <a:rPr lang="en-GB" baseline="0" dirty="0"/>
              <a:t> real message here?</a:t>
            </a:r>
          </a:p>
          <a:p>
            <a:r>
              <a:rPr lang="en-GB" baseline="0" dirty="0"/>
              <a:t>It’s that these ROLES ALL WORK TOGETHER</a:t>
            </a:r>
          </a:p>
          <a:p>
            <a:r>
              <a:rPr lang="en-GB" baseline="0" dirty="0"/>
              <a:t>It’s a COLLABORATION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5555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P4 “COLLABORATION AND INTERACTION” rule</a:t>
            </a:r>
          </a:p>
        </p:txBody>
      </p:sp>
    </p:spTree>
    <p:extLst>
      <p:ext uri="{BB962C8B-B14F-4D97-AF65-F5344CB8AC3E}">
        <p14:creationId xmlns:p14="http://schemas.microsoft.com/office/powerpoint/2010/main" val="38387977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</a:t>
            </a:r>
            <a:r>
              <a:rPr lang="en-GB" baseline="0" dirty="0"/>
              <a:t> A COLLABORATION</a:t>
            </a:r>
            <a:endParaRPr lang="en-GB" dirty="0"/>
          </a:p>
          <a:p>
            <a:r>
              <a:rPr lang="en-GB" dirty="0"/>
              <a:t>Is this what</a:t>
            </a:r>
            <a:r>
              <a:rPr lang="en-GB" baseline="0" dirty="0"/>
              <a:t> we REALLY mean??  Is “Cook Soup” really a collaboration between these roles?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82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BPMN – how do we CORRELATE?</a:t>
            </a:r>
          </a:p>
          <a:p>
            <a:endParaRPr lang="en-GB" dirty="0"/>
          </a:p>
          <a:p>
            <a:r>
              <a:rPr lang="en-GB" dirty="0"/>
              <a:t>REMEMBER</a:t>
            </a:r>
            <a:r>
              <a:rPr lang="en-GB" baseline="0" dirty="0"/>
              <a:t> collaborations versus processes</a:t>
            </a:r>
          </a:p>
          <a:p>
            <a:r>
              <a:rPr lang="en-GB" baseline="0" dirty="0"/>
              <a:t>REMEMBER part of options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42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Archimate is NOT BPMN</a:t>
            </a:r>
          </a:p>
          <a:p>
            <a:r>
              <a:rPr lang="en-GB" dirty="0"/>
              <a:t>It’s about BROAD MESSAGES – not the detail</a:t>
            </a:r>
          </a:p>
          <a:p>
            <a:r>
              <a:rPr lang="en-GB" dirty="0"/>
              <a:t>As</a:t>
            </a:r>
            <a:r>
              <a:rPr lang="en-GB" baseline="0" dirty="0"/>
              <a:t> you would use UML in Application Layer, you would use BPMN in Business Layer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42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VOLUNTEER</a:t>
            </a:r>
            <a:r>
              <a:rPr lang="en-GB" baseline="0" dirty="0"/>
              <a:t> : interpret</a:t>
            </a:r>
            <a:endParaRPr lang="en-GB" dirty="0"/>
          </a:p>
          <a:p>
            <a:endParaRPr lang="en-GB" dirty="0"/>
          </a:p>
          <a:p>
            <a:r>
              <a:rPr lang="en-GB" dirty="0"/>
              <a:t>WHICH are</a:t>
            </a:r>
            <a:r>
              <a:rPr lang="en-GB" baseline="0" dirty="0"/>
              <a:t> ACTIVE / BEHAVIOURAL / PASSIVE</a:t>
            </a:r>
          </a:p>
          <a:p>
            <a:r>
              <a:rPr lang="en-GB" dirty="0"/>
              <a:t>What</a:t>
            </a:r>
            <a:r>
              <a:rPr lang="en-GB" baseline="0" dirty="0"/>
              <a:t> COLLABORATIVE elements aren’t in this diagram?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747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What</a:t>
            </a:r>
            <a:r>
              <a:rPr lang="en-GB" baseline="0" dirty="0"/>
              <a:t> do you think of the example?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Now?</a:t>
            </a:r>
          </a:p>
          <a:p>
            <a:r>
              <a:rPr lang="en-GB" baseline="0" dirty="0"/>
              <a:t>Audience?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48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ROLE</a:t>
            </a:r>
            <a:r>
              <a:rPr lang="en-GB" baseline="0" dirty="0"/>
              <a:t> = COMPONENT – what do YOU think?</a:t>
            </a:r>
            <a:endParaRPr lang="en-GB" dirty="0"/>
          </a:p>
          <a:p>
            <a:r>
              <a:rPr lang="en-GB" dirty="0"/>
              <a:t>ACTOR – one is the resource itself,</a:t>
            </a:r>
            <a:r>
              <a:rPr lang="en-GB" baseline="0" dirty="0"/>
              <a:t> one is the “responsibility” for it</a:t>
            </a:r>
          </a:p>
          <a:p>
            <a:r>
              <a:rPr lang="en-GB" baseline="0" dirty="0"/>
              <a:t>ROLES can perform FUNCTIONS AND PROCESSES</a:t>
            </a:r>
          </a:p>
          <a:p>
            <a:r>
              <a:rPr lang="en-GB" baseline="0" dirty="0"/>
              <a:t>Cast your mind back to the APPLICATIONS – same thing with a few exceptions.</a:t>
            </a:r>
          </a:p>
          <a:p>
            <a:r>
              <a:rPr lang="en-GB" baseline="0" dirty="0"/>
              <a:t>We have BUSINESS PROCESS in addition to BUSINESS FUNCTION.  And we have a BUSINESS OBJECT instead of a DATA OBJECT.</a:t>
            </a:r>
          </a:p>
          <a:p>
            <a:r>
              <a:rPr lang="en-GB" baseline="0" dirty="0"/>
              <a:t>We also have a BUSINESS ACTOR and BUSINESS ROLE instead of an APPLICATION COMPONENT.</a:t>
            </a:r>
          </a:p>
        </p:txBody>
      </p:sp>
    </p:spTree>
    <p:extLst>
      <p:ext uri="{BB962C8B-B14F-4D97-AF65-F5344CB8AC3E}">
        <p14:creationId xmlns:p14="http://schemas.microsoft.com/office/powerpoint/2010/main" val="242033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are three more – we won’t look</a:t>
            </a:r>
            <a:r>
              <a:rPr lang="en-GB" baseline="0" dirty="0"/>
              <a:t> at these today.</a:t>
            </a:r>
          </a:p>
        </p:txBody>
      </p:sp>
    </p:spTree>
    <p:extLst>
      <p:ext uri="{BB962C8B-B14F-4D97-AF65-F5344CB8AC3E}">
        <p14:creationId xmlns:p14="http://schemas.microsoft.com/office/powerpoint/2010/main" val="242033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start by being clear about ACTORS.  They’re the CLOSEST we get to the APPLICATION COMPONENT – that’s you and me!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Notice that they can be PART OF one another.</a:t>
            </a:r>
          </a:p>
        </p:txBody>
      </p:sp>
    </p:spTree>
    <p:extLst>
      <p:ext uri="{BB962C8B-B14F-4D97-AF65-F5344CB8AC3E}">
        <p14:creationId xmlns:p14="http://schemas.microsoft.com/office/powerpoint/2010/main" val="123305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The AGGREGATION relationship says – hey – this thing is made up of these other things.</a:t>
            </a:r>
            <a:endParaRPr lang="en-GB" dirty="0"/>
          </a:p>
          <a:p>
            <a:r>
              <a:rPr lang="en-GB" dirty="0"/>
              <a:t>The</a:t>
            </a:r>
            <a:r>
              <a:rPr lang="en-GB" baseline="0" dirty="0"/>
              <a:t> COMPOSITION relationship is different.  Here t</a:t>
            </a:r>
            <a:r>
              <a:rPr lang="en-GB" dirty="0"/>
              <a:t>he</a:t>
            </a:r>
            <a:r>
              <a:rPr lang="en-GB" baseline="0" dirty="0"/>
              <a:t> parent object has the ADDED RESPONSIBILITY of the LIFECYCLE of those parts.</a:t>
            </a:r>
          </a:p>
          <a:p>
            <a:endParaRPr lang="en-GB" baseline="0" dirty="0"/>
          </a:p>
          <a:p>
            <a:r>
              <a:rPr lang="en-GB" baseline="0" dirty="0"/>
              <a:t>By extension – there can only be one owner – so A can only be PART OF one other thing.</a:t>
            </a:r>
          </a:p>
          <a:p>
            <a:endParaRPr lang="en-GB" baseline="0" dirty="0"/>
          </a:p>
          <a:p>
            <a:r>
              <a:rPr lang="en-GB" baseline="0" dirty="0"/>
              <a:t>COMPOSITION – STRONGER than AGGREGATION</a:t>
            </a:r>
          </a:p>
          <a:p>
            <a:endParaRPr lang="en-GB" baseline="0" dirty="0"/>
          </a:p>
          <a:p>
            <a:r>
              <a:rPr lang="en-GB" baseline="0" dirty="0"/>
              <a:t>Back to ACTORS then – an ACTOR can be AGGREGATED or they could be PART OF – which one are you?!</a:t>
            </a:r>
          </a:p>
        </p:txBody>
      </p:sp>
    </p:spTree>
    <p:extLst>
      <p:ext uri="{BB962C8B-B14F-4D97-AF65-F5344CB8AC3E}">
        <p14:creationId xmlns:p14="http://schemas.microsoft.com/office/powerpoint/2010/main" val="93570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While we’re opening up RELATIONSHIPS between elements – let’s stop off at ASSIGNMENT.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ASSIGNMENT connects ACTIVE elements to BEHAVIOURAL elements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That is: it connects our CHEF to the COOKING.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But wait – CHEF isn’t a person – you and me are people – we’re the ACTORS.  And ArchiMate knows that.  So there is a differentiation.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At the upper right, I have a COMPONENT assigned to a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For business it’s the same but it’s just a ROLE is assigned to a FUNCTION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As before, when we know all the FUNCTIONS a ROLE is assigned to perform, we get the JOB DESCRIPTION!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So, if you like, ROLE has a sense of RESPONSIBILITY FOR GETTING THE JOB DONE – it’s something the BUSINESS is CAPABLE OF DOING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In some situations, you might therefore IGNORE ACTOR and just use ROLE.  It’s certainly less complicated to explain…</a:t>
            </a:r>
          </a:p>
        </p:txBody>
      </p:sp>
    </p:spTree>
    <p:extLst>
      <p:ext uri="{BB962C8B-B14F-4D97-AF65-F5344CB8AC3E}">
        <p14:creationId xmlns:p14="http://schemas.microsoft.com/office/powerpoint/2010/main" val="93570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324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123478"/>
            <a:ext cx="8928100" cy="4896197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19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9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894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6301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7936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74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35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690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429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31.jpeg"/><Relationship Id="rId4" Type="http://schemas.openxmlformats.org/officeDocument/2006/relationships/diagramData" Target="../diagrams/data2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20640C-5D47-4F12-946A-7635A52B2B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Business Layer</a:t>
            </a:r>
          </a:p>
        </p:txBody>
      </p:sp>
    </p:spTree>
    <p:extLst>
      <p:ext uri="{BB962C8B-B14F-4D97-AF65-F5344CB8AC3E}">
        <p14:creationId xmlns:p14="http://schemas.microsoft.com/office/powerpoint/2010/main" val="405973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6D3E-40A9-4D5A-BB38-7A2ADEA4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Draw an organisation chart in Archi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Use </a:t>
            </a:r>
            <a:r>
              <a:rPr lang="en-GB" sz="3600" b="1" dirty="0">
                <a:solidFill>
                  <a:schemeClr val="accent1"/>
                </a:solidFill>
              </a:rPr>
              <a:t>both</a:t>
            </a:r>
            <a:r>
              <a:rPr lang="en-GB" sz="3600" dirty="0">
                <a:solidFill>
                  <a:schemeClr val="accent1"/>
                </a:solidFill>
              </a:rPr>
              <a:t> aggregation and composition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80519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Down 14">
            <a:extLst>
              <a:ext uri="{FF2B5EF4-FFF2-40B4-BE49-F238E27FC236}">
                <a16:creationId xmlns:a16="http://schemas.microsoft.com/office/drawing/2014/main" id="{997169BC-0BAE-42BD-9E35-CC8DE24431DF}"/>
              </a:ext>
            </a:extLst>
          </p:cNvPr>
          <p:cNvSpPr/>
          <p:nvPr/>
        </p:nvSpPr>
        <p:spPr>
          <a:xfrm>
            <a:off x="5148066" y="1347614"/>
            <a:ext cx="360040" cy="1996952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326C824-73EB-4A86-8331-1EBE7F1B5967}"/>
              </a:ext>
            </a:extLst>
          </p:cNvPr>
          <p:cNvSpPr/>
          <p:nvPr/>
        </p:nvSpPr>
        <p:spPr>
          <a:xfrm>
            <a:off x="3635896" y="1347614"/>
            <a:ext cx="360040" cy="1996952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089693902"/>
              </p:ext>
            </p:extLst>
          </p:nvPr>
        </p:nvGraphicFramePr>
        <p:xfrm>
          <a:off x="1259632" y="2093473"/>
          <a:ext cx="6552728" cy="550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23478"/>
            <a:ext cx="2448272" cy="139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06" y="3141066"/>
            <a:ext cx="7089184" cy="199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0686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909B-5105-498C-B7EF-FCB5CDD46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“Sequence of activities required to design, produce, and provide a specific good or service, and along which information, materials, and worth flows.”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07092405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82123" y="621835"/>
            <a:ext cx="8449919" cy="3899829"/>
            <a:chOff x="5786" y="184089"/>
            <a:chExt cx="7995181" cy="3689957"/>
          </a:xfrm>
        </p:grpSpPr>
        <p:sp>
          <p:nvSpPr>
            <p:cNvPr id="4" name="Chevron 3"/>
            <p:cNvSpPr/>
            <p:nvPr/>
          </p:nvSpPr>
          <p:spPr>
            <a:xfrm>
              <a:off x="6182085" y="197822"/>
              <a:ext cx="1818882" cy="3673038"/>
            </a:xfrm>
            <a:prstGeom prst="chevron">
              <a:avLst>
                <a:gd name="adj" fmla="val 3736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Gill Sans MT" panose="020B0502020104020203" pitchFamily="34" charset="0"/>
                  <a:ea typeface="Impact Label" panose="02000000000000000000" pitchFamily="2" charset="0"/>
                </a:rPr>
                <a:t>VALUE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67345" y="184089"/>
              <a:ext cx="1948802" cy="461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ADMIN &amp; FINANCE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67345" y="645333"/>
              <a:ext cx="1948802" cy="461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WORKFORCE MANAGEMENT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67345" y="1106579"/>
              <a:ext cx="1948802" cy="461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PROD &amp; TECH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7345" y="1567823"/>
              <a:ext cx="1948802" cy="4612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PROCUREMENT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316147" y="184089"/>
              <a:ext cx="4547205" cy="4612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i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Legal / Accounting / Financial Management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16147" y="645333"/>
              <a:ext cx="4547205" cy="4612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i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Personnel / Lay Recruitment / Training / Staff Planning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16147" y="1106579"/>
              <a:ext cx="4547205" cy="4612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i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Product &amp; Process Design / Production Engineering / Market Testing / R&amp;D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16147" y="1567823"/>
              <a:ext cx="4547205" cy="46124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050" i="1" dirty="0">
                  <a:solidFill>
                    <a:schemeClr val="tx1"/>
                  </a:solidFill>
                  <a:latin typeface="Gill Sans MT" panose="020B0502020104020203" pitchFamily="34" charset="0"/>
                </a:rPr>
                <a:t>Supplier Management / Funding / Subcontracting / Specification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7345" y="2607779"/>
              <a:ext cx="1299201" cy="1266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Quality Control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Receivables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Raw Materials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Control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Supply Scheduling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66547" y="2607779"/>
              <a:ext cx="1299201" cy="1266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Manufacturing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Packaging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Production Control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Quality Control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Maintenance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65748" y="2607779"/>
              <a:ext cx="1299201" cy="1266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Finishing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Order Handling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Despatch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Delivery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Invoicing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64950" y="2607779"/>
              <a:ext cx="1299201" cy="1266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Leads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Promotions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Sales Analysis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Market Research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564151" y="2607779"/>
              <a:ext cx="1299201" cy="1266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Warranty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Maintenance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Education</a:t>
              </a:r>
            </a:p>
            <a:p>
              <a:pPr algn="ctr"/>
              <a:r>
                <a:rPr lang="en-GB" sz="1100" i="1" dirty="0">
                  <a:solidFill>
                    <a:schemeClr val="tx2"/>
                  </a:solidFill>
                  <a:latin typeface="Gill Sans MT" panose="020B0502020104020203" pitchFamily="34" charset="0"/>
                </a:rPr>
                <a:t>Complaints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7345" y="2029067"/>
              <a:ext cx="1299201" cy="578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INBOUND LOGISTICS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66547" y="2029067"/>
              <a:ext cx="1299201" cy="578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OPERATION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65748" y="2029067"/>
              <a:ext cx="1299201" cy="578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OUTBOUND LOGISTICS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64950" y="2029067"/>
              <a:ext cx="1299201" cy="578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SALES &amp; MARKETING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64151" y="2029067"/>
              <a:ext cx="1299201" cy="5787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latin typeface="Gill Sans MT" panose="020B0502020104020203" pitchFamily="34" charset="0"/>
                </a:rPr>
                <a:t>CUSTOMER SERVICES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86" y="230075"/>
              <a:ext cx="361559" cy="17360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SUPPORT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786" y="2096549"/>
              <a:ext cx="361559" cy="171459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PRIMARY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105433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-10001"/>
            <a:ext cx="457199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PROCESSES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are defined by looking at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PRODUCTS &amp; SERVICES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the organization offers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1" y="-10001"/>
            <a:ext cx="457199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FUNCTIONS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are defined by viewing the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RESOURCES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</a:rPr>
              <a:t>of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035857374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" y="-10001"/>
            <a:ext cx="4571998" cy="20621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PROCESSES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are about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BEHAVIOUR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1" y="-10001"/>
            <a:ext cx="4571998" cy="20621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FUNCTIONS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are about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CHARACTER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96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868144" y="216024"/>
            <a:ext cx="3059832" cy="1347614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“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a process/function may be performed by a single role”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50787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/>
          <a:stretch/>
        </p:blipFill>
        <p:spPr bwMode="auto">
          <a:xfrm>
            <a:off x="0" y="0"/>
            <a:ext cx="633113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84550" y="123825"/>
            <a:ext cx="5759450" cy="4824413"/>
          </a:xfrm>
        </p:spPr>
        <p:txBody>
          <a:bodyPr anchor="ctr"/>
          <a:lstStyle/>
          <a:p>
            <a:pPr algn="l"/>
            <a:r>
              <a:rPr lang="en-GB" dirty="0"/>
              <a:t>Cooking</a:t>
            </a:r>
            <a:br>
              <a:rPr lang="en-GB" dirty="0"/>
            </a:br>
            <a:r>
              <a:rPr lang="en-GB" dirty="0"/>
              <a:t>Cook soup</a:t>
            </a:r>
            <a:br>
              <a:rPr lang="en-GB" dirty="0"/>
            </a:br>
            <a:r>
              <a:rPr lang="en-GB" dirty="0"/>
              <a:t>Washing up</a:t>
            </a:r>
            <a:br>
              <a:rPr lang="en-GB" dirty="0"/>
            </a:br>
            <a:r>
              <a:rPr lang="en-GB" dirty="0"/>
              <a:t>Wash a fish kettle</a:t>
            </a:r>
            <a:br>
              <a:rPr lang="en-GB" dirty="0"/>
            </a:br>
            <a:r>
              <a:rPr lang="en-GB" dirty="0"/>
              <a:t>Polish copperware</a:t>
            </a:r>
            <a:br>
              <a:rPr lang="en-GB" dirty="0"/>
            </a:br>
            <a:r>
              <a:rPr lang="en-GB" dirty="0"/>
              <a:t>Place veg order</a:t>
            </a:r>
            <a:br>
              <a:rPr lang="en-GB" dirty="0"/>
            </a:br>
            <a:r>
              <a:rPr lang="en-GB" dirty="0"/>
              <a:t>Stock Control</a:t>
            </a:r>
          </a:p>
        </p:txBody>
      </p:sp>
      <p:sp>
        <p:nvSpPr>
          <p:cNvPr id="6" name="Left Brace 5"/>
          <p:cNvSpPr/>
          <p:nvPr/>
        </p:nvSpPr>
        <p:spPr>
          <a:xfrm>
            <a:off x="2843808" y="483518"/>
            <a:ext cx="288032" cy="4104456"/>
          </a:xfrm>
          <a:prstGeom prst="leftBrace">
            <a:avLst>
              <a:gd name="adj1" fmla="val 41402"/>
              <a:gd name="adj2" fmla="val 5039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6555394" y="2139702"/>
            <a:ext cx="259237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1"/>
                </a:solidFill>
                <a:sym typeface="Wingdings"/>
              </a:rPr>
              <a:t></a:t>
            </a:r>
            <a:endParaRPr lang="en-GB" sz="23900" dirty="0">
              <a:solidFill>
                <a:schemeClr val="accent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6200000">
            <a:off x="-522413" y="2100563"/>
            <a:ext cx="19271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dirty="0">
                <a:latin typeface="+mj-lt"/>
              </a:rPr>
              <a:t>CHEF</a:t>
            </a:r>
          </a:p>
        </p:txBody>
      </p:sp>
    </p:spTree>
    <p:extLst>
      <p:ext uri="{BB962C8B-B14F-4D97-AF65-F5344CB8AC3E}">
        <p14:creationId xmlns:p14="http://schemas.microsoft.com/office/powerpoint/2010/main" val="173144340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/>
          <a:stretch/>
        </p:blipFill>
        <p:spPr bwMode="auto">
          <a:xfrm>
            <a:off x="0" y="0"/>
            <a:ext cx="633113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55394" y="2139702"/>
            <a:ext cx="259237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1"/>
                </a:solidFill>
                <a:sym typeface="Wingdings"/>
              </a:rPr>
              <a:t></a:t>
            </a:r>
            <a:endParaRPr lang="en-GB" sz="23900" dirty="0">
              <a:solidFill>
                <a:schemeClr val="accent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45" y="122362"/>
            <a:ext cx="4561309" cy="276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79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/>
          <a:stretch/>
        </p:blipFill>
        <p:spPr bwMode="auto">
          <a:xfrm>
            <a:off x="0" y="0"/>
            <a:ext cx="6331134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55394" y="2139702"/>
            <a:ext cx="259237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1"/>
                </a:solidFill>
                <a:sym typeface="Wingdings"/>
              </a:rPr>
              <a:t></a:t>
            </a:r>
            <a:endParaRPr lang="en-GB" sz="23900" dirty="0">
              <a:solidFill>
                <a:schemeClr val="accent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318939"/>
            <a:ext cx="36290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6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0" y="4063603"/>
            <a:ext cx="3048000" cy="84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048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096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403648" y="1203763"/>
            <a:ext cx="1872208" cy="2241210"/>
            <a:chOff x="5684681" y="914462"/>
            <a:chExt cx="1872208" cy="2241210"/>
          </a:xfrm>
        </p:grpSpPr>
        <p:sp>
          <p:nvSpPr>
            <p:cNvPr id="33" name="TextBox 32"/>
            <p:cNvSpPr txBox="1"/>
            <p:nvPr/>
          </p:nvSpPr>
          <p:spPr>
            <a:xfrm>
              <a:off x="5684681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  <a:latin typeface="+mj-lt"/>
                </a:rPr>
                <a:t>BUSINESS</a:t>
              </a:r>
            </a:p>
          </p:txBody>
        </p:sp>
        <p:pic>
          <p:nvPicPr>
            <p:cNvPr id="34" name="Picture 3" descr="M:\Resources\Media\Icons\classy-icons-set\png\128x128\business_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85" y="153007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4059D2-F83B-4411-A493-A704C484AB2E}"/>
              </a:ext>
            </a:extLst>
          </p:cNvPr>
          <p:cNvSpPr txBox="1">
            <a:spLocks/>
          </p:cNvSpPr>
          <p:nvPr/>
        </p:nvSpPr>
        <p:spPr>
          <a:xfrm>
            <a:off x="3875584" y="1131590"/>
            <a:ext cx="3744416" cy="24178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476729033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/>
        </p:blipFill>
        <p:spPr bwMode="auto">
          <a:xfrm flipH="1"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Brace 8"/>
          <p:cNvSpPr/>
          <p:nvPr/>
        </p:nvSpPr>
        <p:spPr>
          <a:xfrm>
            <a:off x="4067944" y="483518"/>
            <a:ext cx="288032" cy="4104456"/>
          </a:xfrm>
          <a:prstGeom prst="leftBrace">
            <a:avLst>
              <a:gd name="adj1" fmla="val 41402"/>
              <a:gd name="adj2" fmla="val 25095"/>
            </a:avLst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 rot="16200000">
            <a:off x="-471655" y="2100564"/>
            <a:ext cx="36327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+mj-lt"/>
              </a:rPr>
              <a:t>COOKING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27538" y="123825"/>
            <a:ext cx="4716462" cy="4824413"/>
          </a:xfrm>
        </p:spPr>
        <p:txBody>
          <a:bodyPr anchor="ctr"/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Chef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Kitchen Porter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Soux</a:t>
            </a:r>
            <a:r>
              <a:rPr lang="en-GB" dirty="0">
                <a:solidFill>
                  <a:schemeClr val="bg1"/>
                </a:solidFill>
              </a:rPr>
              <a:t> Chef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Veg Chef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Pastry Chef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Fireman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Maître D’</a:t>
            </a:r>
          </a:p>
        </p:txBody>
      </p:sp>
      <p:sp>
        <p:nvSpPr>
          <p:cNvPr id="7" name="Rectangle 6"/>
          <p:cNvSpPr/>
          <p:nvPr/>
        </p:nvSpPr>
        <p:spPr>
          <a:xfrm>
            <a:off x="7014686" y="2139702"/>
            <a:ext cx="2132315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2"/>
                </a:solidFill>
                <a:sym typeface="Wingdings"/>
              </a:rPr>
              <a:t></a:t>
            </a:r>
            <a:endParaRPr lang="en-GB" sz="23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140751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/>
        </p:blipFill>
        <p:spPr bwMode="auto">
          <a:xfrm flipH="1"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014686" y="2139702"/>
            <a:ext cx="2132315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2"/>
                </a:solidFill>
                <a:sym typeface="Wingdings"/>
              </a:rPr>
              <a:t></a:t>
            </a:r>
            <a:endParaRPr lang="en-GB" sz="23900" dirty="0">
              <a:solidFill>
                <a:schemeClr val="accent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2333"/>
            <a:ext cx="453390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655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eterandpaulspestcontrol.com.au/files/media/thumbcache/011/c11/60b/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2503282"/>
            <a:ext cx="3779912" cy="264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3914167"/>
          </a:xfrm>
        </p:spPr>
        <p:txBody>
          <a:bodyPr/>
          <a:lstStyle/>
          <a:p>
            <a:r>
              <a:rPr lang="en-GB" sz="5400" dirty="0"/>
              <a:t>DISTINGUISH BETWEEN</a:t>
            </a:r>
            <a:br>
              <a:rPr lang="en-GB" sz="5400" dirty="0"/>
            </a:br>
            <a:r>
              <a:rPr lang="en-GB" sz="2000" dirty="0"/>
              <a:t>behaviour that is performed by a</a:t>
            </a:r>
            <a:br>
              <a:rPr lang="en-GB" sz="2000" dirty="0"/>
            </a:br>
            <a:r>
              <a:rPr lang="en-GB" sz="5400" dirty="0"/>
              <a:t>SINGLE</a:t>
            </a:r>
            <a:br>
              <a:rPr lang="en-GB" dirty="0"/>
            </a:br>
            <a:r>
              <a:rPr lang="en-GB" sz="2000" dirty="0"/>
              <a:t>structure element or</a:t>
            </a:r>
            <a:br>
              <a:rPr lang="en-GB" dirty="0"/>
            </a:br>
            <a:r>
              <a:rPr lang="en-GB" sz="5400" dirty="0"/>
              <a:t>COLLECTIVE</a:t>
            </a:r>
            <a:br>
              <a:rPr lang="en-GB" dirty="0"/>
            </a:br>
            <a:r>
              <a:rPr lang="en-GB" sz="2000" dirty="0"/>
              <a:t>behaviour that is performed by a collaboration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916752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/>
        </p:blipFill>
        <p:spPr bwMode="auto">
          <a:xfrm flipH="1">
            <a:off x="0" y="1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55394" y="2139702"/>
            <a:ext cx="259237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3900" dirty="0">
                <a:solidFill>
                  <a:schemeClr val="accent1"/>
                </a:solidFill>
                <a:sym typeface="Wingdings"/>
              </a:rPr>
              <a:t></a:t>
            </a:r>
            <a:endParaRPr lang="en-GB" sz="23900" dirty="0">
              <a:solidFill>
                <a:schemeClr val="accent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7" y="555526"/>
            <a:ext cx="55721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942616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6199184"/>
              </p:ext>
            </p:extLst>
          </p:nvPr>
        </p:nvGraphicFramePr>
        <p:xfrm>
          <a:off x="1403350" y="123825"/>
          <a:ext cx="3744913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http://mainthing.ru/wp-content/uploads/2010/04/orchestration-e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725" y="1055006"/>
            <a:ext cx="3743325" cy="30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dthomas-software.co.uk/wp-content/uploads/2014/04/BPMN-Logo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478"/>
            <a:ext cx="1368152" cy="647592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54576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3350" y="1162621"/>
            <a:ext cx="3744913" cy="281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://mainthing.ru/wp-content/uploads/2010/04/orchestration-e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725" y="1055006"/>
            <a:ext cx="3743325" cy="30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dthomas-software.co.uk/wp-content/uploads/2014/04/BPMN-Logo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23478"/>
            <a:ext cx="1368152" cy="647592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31" y="202380"/>
            <a:ext cx="7406397" cy="308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431" y="202381"/>
            <a:ext cx="7406397" cy="308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3175"/>
            <a:ext cx="1343025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87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3589-6804-4514-9E82-12CF7E35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b="1" dirty="0">
                <a:solidFill>
                  <a:schemeClr val="accent1"/>
                </a:solidFill>
              </a:rPr>
              <a:t>Group 1</a:t>
            </a:r>
            <a:br>
              <a:rPr lang="en-GB" sz="3600" b="1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Draw a Business Function Viewpoint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b="1" dirty="0">
                <a:solidFill>
                  <a:schemeClr val="accent1"/>
                </a:solidFill>
              </a:rPr>
              <a:t>Group 2</a:t>
            </a:r>
            <a:br>
              <a:rPr lang="en-GB" sz="3600" b="1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Try a Business Process Viewpoint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1833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91"/>
          <a:stretch/>
        </p:blipFill>
        <p:spPr bwMode="auto">
          <a:xfrm>
            <a:off x="1979711" y="0"/>
            <a:ext cx="715026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93900" y="0"/>
            <a:ext cx="7150100" cy="5143500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FORM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AUDIENCE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MESSAGE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65DD7B-5CFB-448A-ABDA-6A6EA7473B1F}"/>
              </a:ext>
            </a:extLst>
          </p:cNvPr>
          <p:cNvSpPr/>
          <p:nvPr/>
        </p:nvSpPr>
        <p:spPr>
          <a:xfrm>
            <a:off x="-38439" y="0"/>
            <a:ext cx="2018151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Who makes up the business?</a:t>
            </a:r>
          </a:p>
          <a:p>
            <a:endParaRPr lang="en-US" sz="1400" dirty="0"/>
          </a:p>
          <a:p>
            <a:r>
              <a:rPr lang="en-US" sz="1400" dirty="0"/>
              <a:t>How is it structured?</a:t>
            </a:r>
          </a:p>
          <a:p>
            <a:endParaRPr lang="en-US" sz="1400" dirty="0"/>
          </a:p>
          <a:p>
            <a:r>
              <a:rPr lang="en-US" sz="1400" dirty="0"/>
              <a:t>What can we do?</a:t>
            </a:r>
          </a:p>
          <a:p>
            <a:endParaRPr lang="en-US" sz="1400" dirty="0"/>
          </a:p>
          <a:p>
            <a:r>
              <a:rPr lang="en-US" sz="1400" dirty="0"/>
              <a:t>Who is assigned to do what?</a:t>
            </a:r>
          </a:p>
          <a:p>
            <a:endParaRPr lang="en-US" sz="1400" dirty="0"/>
          </a:p>
          <a:p>
            <a:r>
              <a:rPr lang="en-US" sz="1400" dirty="0"/>
              <a:t>How do they structure tasks?</a:t>
            </a:r>
          </a:p>
          <a:p>
            <a:endParaRPr lang="en-US" sz="1400" dirty="0"/>
          </a:p>
          <a:p>
            <a:r>
              <a:rPr lang="en-US" sz="1400" dirty="0"/>
              <a:t>Who makes use of my resources?</a:t>
            </a:r>
          </a:p>
          <a:p>
            <a:endParaRPr lang="en-US" sz="1400" dirty="0"/>
          </a:p>
          <a:p>
            <a:r>
              <a:rPr lang="en-US" sz="1400" dirty="0"/>
              <a:t>How are they turned into product?</a:t>
            </a:r>
          </a:p>
        </p:txBody>
      </p:sp>
    </p:spTree>
    <p:extLst>
      <p:ext uri="{BB962C8B-B14F-4D97-AF65-F5344CB8AC3E}">
        <p14:creationId xmlns:p14="http://schemas.microsoft.com/office/powerpoint/2010/main" val="36097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Application Viewpoints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18EC4-C096-497F-A126-5E157426A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Business Viewpoints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Organization</a:t>
            </a:r>
          </a:p>
          <a:p>
            <a:r>
              <a:rPr lang="en-GB" dirty="0"/>
              <a:t>Actor Co-operation</a:t>
            </a:r>
          </a:p>
          <a:p>
            <a:r>
              <a:rPr lang="en-GB" dirty="0"/>
              <a:t>Business Function</a:t>
            </a:r>
          </a:p>
          <a:p>
            <a:r>
              <a:rPr lang="en-GB" dirty="0"/>
              <a:t>Business Process</a:t>
            </a:r>
          </a:p>
          <a:p>
            <a:r>
              <a:rPr lang="en-GB" dirty="0"/>
              <a:t>Business Process Co-operation</a:t>
            </a:r>
          </a:p>
          <a:p>
            <a:r>
              <a:rPr lang="en-GB" dirty="0"/>
              <a:t>Product Viewpoint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5AFF7F-1D6D-4599-9D91-128DC23A7E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001952-CB60-4C81-8FD2-DFF75EB7E4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2B8DE8-C50D-49DC-81C3-D17B7D33F9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79A9EB2-F0BD-44C3-A000-9945675C78A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Application Behaviour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Co-operation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Structure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BD8D318-041E-404F-B9D4-7CAC4F8E230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7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8" y="4140489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68" y="2339943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30" y="2341301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130923" y="2504919"/>
            <a:ext cx="1781521" cy="2232594"/>
            <a:chOff x="5130923" y="2200446"/>
            <a:chExt cx="1781521" cy="2232594"/>
          </a:xfrm>
        </p:grpSpPr>
        <p:sp>
          <p:nvSpPr>
            <p:cNvPr id="16" name="Right Arrow 15"/>
            <p:cNvSpPr/>
            <p:nvPr/>
          </p:nvSpPr>
          <p:spPr>
            <a:xfrm>
              <a:off x="5130923" y="2200446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ON</a:t>
              </a: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130923" y="4000992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ON</a:t>
              </a:r>
            </a:p>
          </p:txBody>
        </p:sp>
      </p:grp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360" y="2341301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0" y="2105949"/>
            <a:ext cx="15621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195736" y="2504919"/>
            <a:ext cx="1781521" cy="2232594"/>
            <a:chOff x="2195736" y="2200446"/>
            <a:chExt cx="1781521" cy="2232594"/>
          </a:xfrm>
        </p:grpSpPr>
        <p:sp>
          <p:nvSpPr>
            <p:cNvPr id="7" name="Right Arrow 6"/>
            <p:cNvSpPr/>
            <p:nvPr/>
          </p:nvSpPr>
          <p:spPr>
            <a:xfrm>
              <a:off x="2195736" y="3064888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OFFERS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195736" y="2200446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PERFORMS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195736" y="4000992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PERFORMS</a:t>
              </a:r>
            </a:p>
          </p:txBody>
        </p:sp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630" y="1779073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1F3E11E1-EEC6-4037-9570-D39ADDAD0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" y="-1"/>
            <a:ext cx="2647169" cy="176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1BAEF04C-A7D3-46C2-A8A5-551A6AF49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/>
          <a:stretch/>
        </p:blipFill>
        <p:spPr bwMode="auto">
          <a:xfrm>
            <a:off x="6054345" y="-1"/>
            <a:ext cx="3089655" cy="176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E8226189-5E0B-49FF-AEB3-589C79EBA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79" y="0"/>
            <a:ext cx="3131840" cy="17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1D90C7-4C4B-4F39-BF12-0C64F67BAD3C}"/>
              </a:ext>
            </a:extLst>
          </p:cNvPr>
          <p:cNvSpPr txBox="1"/>
          <p:nvPr/>
        </p:nvSpPr>
        <p:spPr>
          <a:xfrm>
            <a:off x="164828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ACTIVE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5CA1B7-34AA-4CFA-A867-5ED8151355C2}"/>
              </a:ext>
            </a:extLst>
          </p:cNvPr>
          <p:cNvSpPr txBox="1"/>
          <p:nvPr/>
        </p:nvSpPr>
        <p:spPr>
          <a:xfrm>
            <a:off x="3407115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BEHAVIOUR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375304-7E76-41BC-BBE6-9766B3E1C3AB}"/>
              </a:ext>
            </a:extLst>
          </p:cNvPr>
          <p:cNvSpPr txBox="1"/>
          <p:nvPr/>
        </p:nvSpPr>
        <p:spPr>
          <a:xfrm>
            <a:off x="6434288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4247435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47614"/>
            <a:ext cx="2590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" t="1714" r="4652" b="1714"/>
          <a:stretch/>
        </p:blipFill>
        <p:spPr bwMode="auto">
          <a:xfrm>
            <a:off x="6504" y="1924050"/>
            <a:ext cx="3179048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4">
            <a:extLst>
              <a:ext uri="{FF2B5EF4-FFF2-40B4-BE49-F238E27FC236}">
                <a16:creationId xmlns:a16="http://schemas.microsoft.com/office/drawing/2014/main" id="{426F9A1E-6463-4197-94C7-9939DFFB4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56" y="2799319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262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libcloud.s3.amazonaws.com/211/11/f/288/public_opin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-77574"/>
            <a:ext cx="78105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Left Arrow 12"/>
          <p:cNvSpPr/>
          <p:nvPr/>
        </p:nvSpPr>
        <p:spPr>
          <a:xfrm>
            <a:off x="2195736" y="1491630"/>
            <a:ext cx="1872208" cy="79208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Uses things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5436096" y="2787774"/>
            <a:ext cx="2232248" cy="79208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Acts on things</a:t>
            </a:r>
          </a:p>
        </p:txBody>
      </p:sp>
      <p:sp>
        <p:nvSpPr>
          <p:cNvPr id="18" name="Left Arrow 17"/>
          <p:cNvSpPr/>
          <p:nvPr/>
        </p:nvSpPr>
        <p:spPr>
          <a:xfrm flipH="1">
            <a:off x="2627784" y="195486"/>
            <a:ext cx="2448272" cy="792088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Assigned a role</a:t>
            </a:r>
          </a:p>
        </p:txBody>
      </p:sp>
      <p:sp>
        <p:nvSpPr>
          <p:cNvPr id="20" name="Left Arrow 19"/>
          <p:cNvSpPr/>
          <p:nvPr/>
        </p:nvSpPr>
        <p:spPr>
          <a:xfrm flipH="1">
            <a:off x="3203848" y="4083918"/>
            <a:ext cx="2736304" cy="79208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Like someone else</a:t>
            </a:r>
          </a:p>
        </p:txBody>
      </p:sp>
      <p:sp>
        <p:nvSpPr>
          <p:cNvPr id="21" name="Left Arrow 20"/>
          <p:cNvSpPr/>
          <p:nvPr/>
        </p:nvSpPr>
        <p:spPr>
          <a:xfrm flipH="1">
            <a:off x="4716016" y="1491630"/>
            <a:ext cx="2135656" cy="79208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Part of a group</a:t>
            </a:r>
          </a:p>
        </p:txBody>
      </p:sp>
    </p:spTree>
    <p:extLst>
      <p:ext uri="{BB962C8B-B14F-4D97-AF65-F5344CB8AC3E}">
        <p14:creationId xmlns:p14="http://schemas.microsoft.com/office/powerpoint/2010/main" val="384345660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amond 4"/>
          <p:cNvSpPr/>
          <p:nvPr/>
        </p:nvSpPr>
        <p:spPr>
          <a:xfrm>
            <a:off x="1331640" y="339502"/>
            <a:ext cx="1872208" cy="3312368"/>
          </a:xfrm>
          <a:prstGeom prst="diamond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FULL</a:t>
            </a:r>
          </a:p>
        </p:txBody>
      </p:sp>
      <p:sp>
        <p:nvSpPr>
          <p:cNvPr id="6" name="Diamond 5"/>
          <p:cNvSpPr/>
          <p:nvPr/>
        </p:nvSpPr>
        <p:spPr>
          <a:xfrm>
            <a:off x="6012160" y="339502"/>
            <a:ext cx="1872208" cy="3312368"/>
          </a:xfrm>
          <a:prstGeom prst="diamond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+mj-lt"/>
              </a:rPr>
              <a:t>NONE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901" y="4558725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COMPOSITION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8651" y="4558725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AGGREGATION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32382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 own you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04048" y="32382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have 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512" y="303759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are part</a:t>
            </a:r>
          </a:p>
          <a:p>
            <a:r>
              <a:rPr lang="en-GB" dirty="0"/>
              <a:t>of the team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04048" y="3037594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team</a:t>
            </a:r>
          </a:p>
          <a:p>
            <a:r>
              <a:rPr lang="en-GB" dirty="0"/>
              <a:t>has you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2045" y="32382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When I die</a:t>
            </a:r>
          </a:p>
          <a:p>
            <a:pPr algn="r"/>
            <a:r>
              <a:rPr lang="en-GB" dirty="0"/>
              <a:t>you will die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8263" y="32382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When I die</a:t>
            </a:r>
          </a:p>
          <a:p>
            <a:pPr algn="r"/>
            <a:r>
              <a:rPr lang="en-GB" dirty="0"/>
              <a:t>you will go 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48263" y="2760595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If the team</a:t>
            </a:r>
          </a:p>
          <a:p>
            <a:pPr algn="r"/>
            <a:r>
              <a:rPr lang="en-GB" dirty="0"/>
              <a:t>is destroyed</a:t>
            </a:r>
          </a:p>
          <a:p>
            <a:pPr algn="r"/>
            <a:r>
              <a:rPr lang="en-GB" dirty="0"/>
              <a:t>you will go 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72000" y="0"/>
            <a:ext cx="0" cy="514350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67744" y="2760595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If the team</a:t>
            </a:r>
          </a:p>
          <a:p>
            <a:pPr algn="r"/>
            <a:r>
              <a:rPr lang="en-GB" dirty="0"/>
              <a:t>is destroyed</a:t>
            </a:r>
          </a:p>
          <a:p>
            <a:pPr algn="r"/>
            <a:r>
              <a:rPr lang="en-GB" dirty="0"/>
              <a:t>so are you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23234" y="3975789"/>
            <a:ext cx="2089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j-lt"/>
              </a:rPr>
              <a:t>A is part of B</a:t>
            </a:r>
          </a:p>
          <a:p>
            <a:pPr algn="ctr"/>
            <a:r>
              <a:rPr lang="en-GB" sz="1600" dirty="0">
                <a:latin typeface="+mj-lt"/>
              </a:rPr>
              <a:t>B is composed of 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06365" y="3975789"/>
            <a:ext cx="2282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j-lt"/>
              </a:rPr>
              <a:t>A is aggregated by B</a:t>
            </a:r>
          </a:p>
          <a:p>
            <a:pPr algn="ctr"/>
            <a:r>
              <a:rPr lang="en-GB" sz="1600" dirty="0">
                <a:latin typeface="+mj-lt"/>
              </a:rPr>
              <a:t>B aggregates A</a:t>
            </a:r>
          </a:p>
        </p:txBody>
      </p:sp>
    </p:spTree>
    <p:extLst>
      <p:ext uri="{BB962C8B-B14F-4D97-AF65-F5344CB8AC3E}">
        <p14:creationId xmlns:p14="http://schemas.microsoft.com/office/powerpoint/2010/main" val="40518110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05035" y="4558725"/>
            <a:ext cx="2725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ASSIGNMENT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32382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what</a:t>
            </a:r>
            <a:br>
              <a:rPr lang="en-GB" dirty="0"/>
            </a:br>
            <a:r>
              <a:rPr lang="en-GB" dirty="0"/>
              <a:t>this carries out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2045" y="32382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This is what</a:t>
            </a:r>
            <a:br>
              <a:rPr lang="en-GB" dirty="0"/>
            </a:br>
            <a:r>
              <a:rPr lang="en-GB" dirty="0"/>
              <a:t>fulfils this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00794" y="3975789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+mj-lt"/>
              </a:rPr>
              <a:t>A is assigned to B</a:t>
            </a:r>
          </a:p>
          <a:p>
            <a:pPr algn="ctr"/>
            <a:r>
              <a:rPr lang="en-GB" sz="1600" dirty="0">
                <a:latin typeface="+mj-lt"/>
              </a:rPr>
              <a:t>B is assigned from A</a:t>
            </a:r>
          </a:p>
        </p:txBody>
      </p:sp>
      <p:sp>
        <p:nvSpPr>
          <p:cNvPr id="2" name="Flowchart: Connector 1"/>
          <p:cNvSpPr/>
          <p:nvPr/>
        </p:nvSpPr>
        <p:spPr>
          <a:xfrm>
            <a:off x="1447795" y="1131590"/>
            <a:ext cx="1728192" cy="1728192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179512" y="303759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is what offers this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67744" y="3037593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This performs this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82" y="323824"/>
            <a:ext cx="4419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454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1_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C0CB2F-E4E2-4BAE-921E-2D1A3A2E7E6E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547AF47-9A06-4AF9-8052-C4E024CFAB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C951AD-4CB1-4302-9590-DE266F4746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1407</Words>
  <Application>Microsoft Office PowerPoint</Application>
  <PresentationFormat>On-screen Show (16:9)</PresentationFormat>
  <Paragraphs>237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Gill Sans MT</vt:lpstr>
      <vt:lpstr>Montserrat Light</vt:lpstr>
      <vt:lpstr>Roboto Slab Black</vt:lpstr>
      <vt:lpstr>1_petermarshallio</vt:lpstr>
      <vt:lpstr>ArchiMate®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 an organisation chart in Archi  Use both aggregation and composition</vt:lpstr>
      <vt:lpstr>PowerPoint Presentation</vt:lpstr>
      <vt:lpstr>“Sequence of activities required to design, produce, and provide a specific good or service, and along which information, materials, and worth flows.”</vt:lpstr>
      <vt:lpstr>PowerPoint Presentation</vt:lpstr>
      <vt:lpstr>PowerPoint Presentation</vt:lpstr>
      <vt:lpstr>PowerPoint Presentation</vt:lpstr>
      <vt:lpstr>PowerPoint Presentation</vt:lpstr>
      <vt:lpstr>Cooking Cook soup Washing up Wash a fish kettle Polish copperware Place veg order Stock Control</vt:lpstr>
      <vt:lpstr>PowerPoint Presentation</vt:lpstr>
      <vt:lpstr>PowerPoint Presentation</vt:lpstr>
      <vt:lpstr>Chef Kitchen Porter Soux Chef Veg Chef Pastry Chef Fireman Maître D’</vt:lpstr>
      <vt:lpstr>PowerPoint Presentation</vt:lpstr>
      <vt:lpstr>DISTINGUISH BETWEEN behaviour that is performed by a SINGLE structure element or COLLECTIVE behaviour that is performed by a collaboration</vt:lpstr>
      <vt:lpstr>PowerPoint Presentation</vt:lpstr>
      <vt:lpstr>PowerPoint Presentation</vt:lpstr>
      <vt:lpstr>PowerPoint Presentation</vt:lpstr>
      <vt:lpstr>PowerPoint Presentation</vt:lpstr>
      <vt:lpstr>Group 1 Draw a Business Function Viewpoint  Group 2 Try a Business Process Viewpoint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Archimate Business Layer</dc:title>
  <dc:creator/>
  <cp:lastModifiedBy/>
  <cp:revision>1</cp:revision>
  <dcterms:created xsi:type="dcterms:W3CDTF">2016-12-05T10:54:20Z</dcterms:created>
  <dcterms:modified xsi:type="dcterms:W3CDTF">2021-02-17T15:05:49Z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2600</vt:r8>
  </property>
</Properties>
</file>